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24"/>
  </p:notesMasterIdLst>
  <p:sldIdLst>
    <p:sldId id="256" r:id="rId2"/>
    <p:sldId id="257" r:id="rId3"/>
    <p:sldId id="259" r:id="rId4"/>
    <p:sldId id="266" r:id="rId5"/>
    <p:sldId id="267" r:id="rId6"/>
    <p:sldId id="275" r:id="rId7"/>
    <p:sldId id="258" r:id="rId8"/>
    <p:sldId id="281" r:id="rId9"/>
    <p:sldId id="268" r:id="rId10"/>
    <p:sldId id="283" r:id="rId11"/>
    <p:sldId id="280" r:id="rId12"/>
    <p:sldId id="279" r:id="rId13"/>
    <p:sldId id="265" r:id="rId14"/>
    <p:sldId id="276" r:id="rId15"/>
    <p:sldId id="277" r:id="rId16"/>
    <p:sldId id="287" r:id="rId17"/>
    <p:sldId id="288" r:id="rId18"/>
    <p:sldId id="289" r:id="rId19"/>
    <p:sldId id="269" r:id="rId20"/>
    <p:sldId id="271" r:id="rId21"/>
    <p:sldId id="282" r:id="rId22"/>
    <p:sldId id="285" r:id="rId2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9D0533C-46A2-BF3A-A8B6-DA2F27814868}" v="7" dt="2021-11-10T20:08:04.08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1180" y="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150411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263300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8086584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8377259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128320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763221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22318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381257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10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32283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6828594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24652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7" name="Google Shape;87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022250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501a4f0d8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g501a4f0d8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00653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925026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803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27250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8543521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body" idx="1"/>
          </p:nvPr>
        </p:nvSpPr>
        <p:spPr>
          <a:xfrm rot="5400000">
            <a:off x="2590800" y="-533399"/>
            <a:ext cx="3962400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"/>
          <p:cNvSpPr txBox="1">
            <a:spLocks noGrp="1"/>
          </p:cNvSpPr>
          <p:nvPr>
            <p:ph type="title"/>
          </p:nvPr>
        </p:nvSpPr>
        <p:spPr>
          <a:xfrm>
            <a:off x="457200" y="1853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1pPr>
            <a:lvl2pPr marL="914400" lvl="1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rgbClr val="93CDDD"/>
              </a:buClr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rgbClr val="93CDDD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rgbClr val="93CDDD"/>
              </a:buClr>
              <a:buSzPts val="1400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rgbClr val="93CDDD"/>
              </a:buClr>
              <a:buSzPts val="1200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rgbClr val="93CDDD"/>
              </a:buClr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rgbClr val="93CDDD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1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rgbClr val="93CDDD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93CDDD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93CDDD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93CDDD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15" name="Google Shape;15;p1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6476990" y="5562600"/>
            <a:ext cx="2486637" cy="114299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0.png"/><Relationship Id="rId4" Type="http://schemas.openxmlformats.org/officeDocument/2006/relationships/image" Target="../media/image1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614424"/>
            <a:ext cx="7772400" cy="132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3200" dirty="0"/>
              <a:t>SPIDAR: </a:t>
            </a:r>
            <a:br>
              <a:rPr lang="en-US" sz="3200" dirty="0"/>
            </a:br>
            <a:r>
              <a:rPr lang="en-US" sz="3200" dirty="0"/>
              <a:t>Spectroscopic Imaging Data Analysis Routine </a:t>
            </a: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5193" y="1720646"/>
            <a:ext cx="887361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Student: Vladimir </a:t>
            </a:r>
            <a:r>
              <a:rPr lang="en-US" sz="2400" dirty="0" err="1">
                <a:solidFill>
                  <a:srgbClr val="92CCDC"/>
                </a:solidFill>
              </a:rPr>
              <a:t>Khabaev</a:t>
            </a:r>
            <a:r>
              <a:rPr lang="en-US" sz="2400" dirty="0">
                <a:solidFill>
                  <a:srgbClr val="92CCDC"/>
                </a:solidFill>
              </a:rPr>
              <a:t>, Community College of Rhode Island (CCRI)</a:t>
            </a:r>
            <a:endParaRPr sz="24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Mentor: Gaurav Khanna, University of Rhode Island (URI)</a:t>
            </a:r>
            <a:endParaRPr sz="2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Researcher:  Brendan Britton, CCRI</a:t>
            </a:r>
            <a:endParaRPr sz="24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2000" dirty="0">
                <a:solidFill>
                  <a:srgbClr val="92CCDC"/>
                </a:solidFill>
              </a:rPr>
              <a:t>July 7, 2021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25329" r="15208" b="36260"/>
          <a:stretch/>
        </p:blipFill>
        <p:spPr>
          <a:xfrm>
            <a:off x="2662082" y="3429000"/>
            <a:ext cx="3569110" cy="308299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5 sec exposure of star Arcturus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0" y="1011648"/>
            <a:ext cx="6313240" cy="471564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854" y="3205930"/>
            <a:ext cx="142378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Slit axis</a:t>
            </a:r>
            <a:endParaRPr lang="en-US" sz="3200" dirty="0">
              <a:solidFill>
                <a:schemeClr val="bg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06720" y="5643961"/>
            <a:ext cx="454804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Calibri"/>
                <a:cs typeface="Calibri"/>
                <a:sym typeface="Calibri"/>
              </a:rPr>
              <a:t>Spectral axis (wavelength)</a:t>
            </a:r>
            <a:endParaRPr lang="en-US" sz="3200" dirty="0">
              <a:solidFill>
                <a:schemeClr val="bg1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747252" y="1269345"/>
            <a:ext cx="29496" cy="2100124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1616423" y="5319252"/>
            <a:ext cx="4322261" cy="29496"/>
          </a:xfrm>
          <a:prstGeom prst="straightConnector1">
            <a:avLst/>
          </a:prstGeom>
          <a:ln w="285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Rectangle 9"/>
          <p:cNvSpPr/>
          <p:nvPr/>
        </p:nvSpPr>
        <p:spPr>
          <a:xfrm>
            <a:off x="157872" y="4220081"/>
            <a:ext cx="15568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Red end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7323010" y="4128409"/>
            <a:ext cx="165141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00B0F0"/>
                </a:solidFill>
                <a:latin typeface="Calibri"/>
                <a:cs typeface="Calibri"/>
                <a:sym typeface="Calibri"/>
              </a:rPr>
              <a:t>Blue end</a:t>
            </a:r>
            <a:endParaRPr lang="en-US" sz="3200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083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Raw data 10min exposure of 3C273</a:t>
            </a:r>
            <a:endParaRPr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380" y="1161653"/>
            <a:ext cx="6313240" cy="4363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24360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67032" y="244332"/>
            <a:ext cx="8332839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 dirty="0"/>
              <a:t>Photon collection obeys Poisson statistics!</a:t>
            </a:r>
            <a:endParaRPr sz="3600" dirty="0"/>
          </a:p>
        </p:txBody>
      </p:sp>
      <p:pic>
        <p:nvPicPr>
          <p:cNvPr id="2050" name="Picture 2" descr="Poisson 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295" y="1555641"/>
            <a:ext cx="4186801" cy="3847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/>
              <p:cNvSpPr/>
              <p:nvPr/>
            </p:nvSpPr>
            <p:spPr>
              <a:xfrm>
                <a:off x="4881706" y="2326589"/>
                <a:ext cx="325172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𝑒𝑥𝑝𝑜𝑠𝑢𝑟𝑒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𝑡𝑖𝑚𝑒</m:t>
                      </m:r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" name="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06" y="2326589"/>
                <a:ext cx="3251724" cy="52322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4881706" y="3174924"/>
                <a:ext cx="3530390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706" y="3174924"/>
                <a:ext cx="3530390" cy="6141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4899984" y="4114181"/>
                <a:ext cx="3957365" cy="6141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𝜇</m:t>
                      </m:r>
                      <m:r>
                        <a:rPr lang="en-US" sz="28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/</m:t>
                      </m:r>
                      <m:r>
                        <a:rPr lang="en-US" sz="2800" i="1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𝜎</m:t>
                      </m:r>
                      <m:r>
                        <a:rPr lang="en-US" sz="280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∝</m:t>
                      </m:r>
                      <m:rad>
                        <m:radPr>
                          <m:degHide m:val="on"/>
                          <m:ctrlP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𝑒𝑥𝑝𝑜𝑠𝑢𝑟𝑒</m:t>
                          </m:r>
                          <m:r>
                            <a:rPr lang="en-US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US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𝑡𝑖𝑚𝑒</m:t>
                          </m:r>
                        </m:e>
                      </m:rad>
                    </m:oMath>
                  </m:oMathPara>
                </a14:m>
                <a:endParaRPr lang="en-US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9984" y="4114181"/>
                <a:ext cx="3957365" cy="61414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098564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Full spectrum of 3C273</a:t>
            </a:r>
            <a:endParaRPr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92653"/>
            <a:ext cx="9144000" cy="367269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16977" y="5665887"/>
            <a:ext cx="467147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North et. al, Astronomy and Astrophysics · October 1999</a:t>
            </a:r>
          </a:p>
        </p:txBody>
      </p:sp>
    </p:spTree>
    <p:extLst>
      <p:ext uri="{BB962C8B-B14F-4D97-AF65-F5344CB8AC3E}">
        <p14:creationId xmlns:p14="http://schemas.microsoft.com/office/powerpoint/2010/main" val="1631609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84358" y="235974"/>
            <a:ext cx="8703185" cy="58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200" dirty="0"/>
              <a:t>IRAF processing:  personal laptops / local machines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770" y="1037305"/>
            <a:ext cx="5820696" cy="43655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936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22903" y="108171"/>
            <a:ext cx="8898194" cy="73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</a:pPr>
            <a:r>
              <a:rPr lang="en-US" sz="3200" dirty="0"/>
              <a:t>Computational workflow:</a:t>
            </a:r>
            <a:br>
              <a:rPr lang="en-US" sz="3200" dirty="0"/>
            </a:br>
            <a:r>
              <a:rPr lang="en-US" sz="3200" dirty="0"/>
              <a:t>Virtual LINUX machine thru URI computing facilities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642" y="951402"/>
            <a:ext cx="8029706" cy="4516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82069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22903" y="108171"/>
            <a:ext cx="8898194" cy="73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</a:pPr>
            <a:r>
              <a:rPr lang="en-US" sz="3200" dirty="0"/>
              <a:t>Computational workflow:</a:t>
            </a:r>
            <a:br>
              <a:rPr lang="en-US" sz="3200" dirty="0"/>
            </a:br>
            <a:r>
              <a:rPr lang="en-US" sz="3200" dirty="0"/>
              <a:t>Virtual LINUX machine thru URI computing facilities</a:t>
            </a:r>
            <a:endParaRPr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9215" y="949810"/>
            <a:ext cx="8042689" cy="4524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3368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22903" y="108171"/>
            <a:ext cx="8898194" cy="73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</a:pPr>
            <a:r>
              <a:rPr lang="en-US" sz="3200" dirty="0"/>
              <a:t>Computational workflow:</a:t>
            </a:r>
            <a:br>
              <a:rPr lang="en-US" sz="3200" dirty="0"/>
            </a:br>
            <a:r>
              <a:rPr lang="en-US" sz="3200" dirty="0"/>
              <a:t>Virtual LINUX machine thru URI computing facilities</a:t>
            </a:r>
            <a:endParaRPr sz="32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618" y="947392"/>
            <a:ext cx="8233182" cy="4631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662718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122903" y="108171"/>
            <a:ext cx="8898194" cy="7388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</a:pPr>
            <a:r>
              <a:rPr lang="en-US" sz="3200" dirty="0"/>
              <a:t>Amazon cloud computing services:</a:t>
            </a:r>
            <a:br>
              <a:rPr lang="en-US" sz="3200" dirty="0"/>
            </a:br>
            <a:endParaRPr sz="3200" dirty="0"/>
          </a:p>
        </p:txBody>
      </p:sp>
      <p:sp>
        <p:nvSpPr>
          <p:cNvPr id="4" name="Google Shape;109;p16"/>
          <p:cNvSpPr txBox="1">
            <a:spLocks/>
          </p:cNvSpPr>
          <p:nvPr/>
        </p:nvSpPr>
        <p:spPr>
          <a:xfrm>
            <a:off x="245806" y="757394"/>
            <a:ext cx="8898194" cy="2836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algn="l">
              <a:buSzPts val="4400"/>
              <a:buFont typeface="Arial" panose="020B0604020202020204" pitchFamily="34" charset="0"/>
              <a:buChar char="•"/>
            </a:pPr>
            <a:r>
              <a:rPr lang="en-US" sz="3200" dirty="0"/>
              <a:t>URI-funded virtual machine workstation </a:t>
            </a:r>
          </a:p>
          <a:p>
            <a:pPr marL="457200" indent="-457200" algn="l">
              <a:buSzPts val="4400"/>
              <a:buFont typeface="Arial" panose="020B0604020202020204" pitchFamily="34" charset="0"/>
              <a:buChar char="•"/>
            </a:pPr>
            <a:r>
              <a:rPr lang="en-US" sz="3200" dirty="0"/>
              <a:t>Excellent for </a:t>
            </a:r>
            <a:r>
              <a:rPr lang="en-US" sz="3200" dirty="0" err="1"/>
              <a:t>Covid</a:t>
            </a:r>
            <a:r>
              <a:rPr lang="en-US" sz="3200" dirty="0"/>
              <a:t>-era collaboration</a:t>
            </a:r>
          </a:p>
          <a:p>
            <a:pPr marL="457200" indent="-457200" algn="l">
              <a:buSzPts val="4400"/>
              <a:buFont typeface="Arial" panose="020B0604020202020204" pitchFamily="34" charset="0"/>
              <a:buChar char="•"/>
            </a:pPr>
            <a:r>
              <a:rPr lang="en-US" sz="3200" dirty="0"/>
              <a:t>Integrates nicely with Zoom for distance </a:t>
            </a:r>
            <a:r>
              <a:rPr lang="en-US" sz="3200" dirty="0" err="1"/>
              <a:t>collab</a:t>
            </a:r>
            <a:r>
              <a:rPr lang="en-US" sz="3200" dirty="0"/>
              <a:t>.</a:t>
            </a:r>
          </a:p>
          <a:p>
            <a:pPr marL="457200" indent="-457200" algn="l">
              <a:buSzPts val="4400"/>
              <a:buFont typeface="Arial" panose="020B0604020202020204" pitchFamily="34" charset="0"/>
              <a:buChar char="•"/>
            </a:pPr>
            <a:r>
              <a:rPr lang="en-US" sz="3200" dirty="0"/>
              <a:t>Cost: $120/mo.    24-7 remote access</a:t>
            </a:r>
          </a:p>
          <a:p>
            <a:pPr algn="l">
              <a:buSzPts val="4400"/>
            </a:pPr>
            <a:br>
              <a:rPr lang="en-US" sz="3200" dirty="0"/>
            </a:br>
            <a:endParaRPr lang="en-US" sz="3200" dirty="0"/>
          </a:p>
        </p:txBody>
      </p:sp>
      <p:pic>
        <p:nvPicPr>
          <p:cNvPr id="1026" name="Picture 2" descr="https://www.kcsitglobal.com/images/aws-graphic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7671" y="2843364"/>
            <a:ext cx="4645153" cy="3887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AutoShape 4" descr="Folded Hands On Facebook Family Hands, Folded - Praying Hands Emoji PNG –  Stunning free transparent png clipart images free download"/>
          <p:cNvSpPr>
            <a:spLocks noChangeAspect="1" noChangeArrowheads="1"/>
          </p:cNvSpPr>
          <p:nvPr/>
        </p:nvSpPr>
        <p:spPr bwMode="auto">
          <a:xfrm>
            <a:off x="5280722" y="3357000"/>
            <a:ext cx="3264281" cy="32642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0" name="Picture 6" descr="Praying Emoji [Free Download iPhone Emojis] | Emoji Isl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8087" y="972488"/>
            <a:ext cx="252657" cy="259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2580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382" y="850097"/>
            <a:ext cx="6366900" cy="4724804"/>
          </a:xfrm>
          <a:prstGeom prst="rect">
            <a:avLst/>
          </a:prstGeom>
        </p:spPr>
      </p:pic>
      <p:sp>
        <p:nvSpPr>
          <p:cNvPr id="4" name="Google Shape;109;p16"/>
          <p:cNvSpPr txBox="1">
            <a:spLocks/>
          </p:cNvSpPr>
          <p:nvPr/>
        </p:nvSpPr>
        <p:spPr>
          <a:xfrm>
            <a:off x="2325327" y="9832"/>
            <a:ext cx="4812890" cy="76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/>
              <a:t>Results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11826" y="840717"/>
            <a:ext cx="7098890" cy="3442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246237" y="574775"/>
            <a:ext cx="6769510" cy="6784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 dirty="0"/>
              <a:t>3C273 H-</a:t>
            </a:r>
            <a:r>
              <a:rPr lang="el-GR" sz="3600" dirty="0"/>
              <a:t>α</a:t>
            </a:r>
            <a:r>
              <a:rPr lang="en-US" sz="3600" dirty="0"/>
              <a:t> 7-10min spectrum stack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42460279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98323" y="1600201"/>
            <a:ext cx="9045677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000"/>
              <a:buNone/>
            </a:pPr>
            <a:r>
              <a:rPr lang="en-US" sz="4000" u="sng" dirty="0">
                <a:solidFill>
                  <a:srgbClr val="93CDDD"/>
                </a:solidFill>
                <a:sym typeface="Calibri"/>
              </a:rPr>
              <a:t>PROJECT GOALS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 u="sng" dirty="0"/>
              <a:t>Observational</a:t>
            </a:r>
            <a:r>
              <a:rPr lang="en-US" dirty="0"/>
              <a:t>: Reproduce legacy Astronomical results from a small college observatory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 u="sng" dirty="0"/>
              <a:t>Computational</a:t>
            </a:r>
            <a:r>
              <a:rPr lang="en-US" dirty="0"/>
              <a:t>: Develop data analysis pipeline for small-telescope spectroscopy (SPIDAR)</a:t>
            </a:r>
          </a:p>
          <a:p>
            <a:pPr indent="-457200">
              <a:spcBef>
                <a:spcPts val="0"/>
              </a:spcBef>
              <a:buSzPts val="4000"/>
            </a:pPr>
            <a:r>
              <a:rPr lang="en-US"/>
              <a:t>roject</a:t>
            </a:r>
            <a:r>
              <a:rPr lang="en-US" dirty="0"/>
              <a:t>: redshift measurement of Quasar 3C273</a:t>
            </a:r>
          </a:p>
        </p:txBody>
      </p:sp>
      <p:sp>
        <p:nvSpPr>
          <p:cNvPr id="5" name="Google Shape;90;p13"/>
          <p:cNvSpPr txBox="1">
            <a:spLocks/>
          </p:cNvSpPr>
          <p:nvPr/>
        </p:nvSpPr>
        <p:spPr>
          <a:xfrm>
            <a:off x="685800" y="201469"/>
            <a:ext cx="7772400" cy="1322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800"/>
            </a:pPr>
            <a:r>
              <a:rPr lang="en-US" sz="3200"/>
              <a:t>SPIDAR: </a:t>
            </a:r>
            <a:br>
              <a:rPr lang="en-US" sz="3200"/>
            </a:br>
            <a:r>
              <a:rPr lang="en-US" sz="3200"/>
              <a:t>Spectroscopic Imaging Data Analysis Routine </a:t>
            </a:r>
            <a:br>
              <a:rPr lang="en-US" sz="4800"/>
            </a:br>
            <a:endParaRPr lang="en-US" sz="2667" i="1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8595" y="806329"/>
            <a:ext cx="6385131" cy="4758730"/>
          </a:xfrm>
          <a:prstGeom prst="rect">
            <a:avLst/>
          </a:prstGeom>
        </p:spPr>
      </p:pic>
      <p:sp>
        <p:nvSpPr>
          <p:cNvPr id="4" name="Google Shape;109;p16"/>
          <p:cNvSpPr txBox="1">
            <a:spLocks/>
          </p:cNvSpPr>
          <p:nvPr/>
        </p:nvSpPr>
        <p:spPr>
          <a:xfrm>
            <a:off x="2266335" y="-58992"/>
            <a:ext cx="4812890" cy="76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/>
              <a:t>Results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11826" y="781706"/>
            <a:ext cx="7098890" cy="344212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1767346" y="531030"/>
            <a:ext cx="5707627" cy="6194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 dirty="0"/>
              <a:t>3C273 H-</a:t>
            </a:r>
            <a:r>
              <a:rPr lang="el-GR" sz="3600" dirty="0"/>
              <a:t>β</a:t>
            </a:r>
            <a:r>
              <a:rPr lang="en-US" sz="3600" dirty="0"/>
              <a:t> 7-spectrum stack</a:t>
            </a:r>
            <a:endParaRPr sz="3600" dirty="0"/>
          </a:p>
        </p:txBody>
      </p:sp>
    </p:spTree>
    <p:extLst>
      <p:ext uri="{BB962C8B-B14F-4D97-AF65-F5344CB8AC3E}">
        <p14:creationId xmlns:p14="http://schemas.microsoft.com/office/powerpoint/2010/main" val="30558904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xfrm>
            <a:off x="2266335" y="0"/>
            <a:ext cx="4812890" cy="76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600" dirty="0"/>
              <a:t>Results</a:t>
            </a:r>
            <a:endParaRPr sz="3600"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142507"/>
            <a:ext cx="8229600" cy="4756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>
              <a:spcBef>
                <a:spcPts val="0"/>
              </a:spcBef>
              <a:buSzPts val="4400"/>
            </a:pPr>
            <a:r>
              <a:rPr lang="en-US" sz="3600" dirty="0"/>
              <a:t>H-alpha</a:t>
            </a:r>
          </a:p>
          <a:p>
            <a:pPr fontAlgn="base"/>
            <a:r>
              <a:rPr lang="en-US" sz="3600" dirty="0"/>
              <a:t>H</a:t>
            </a:r>
            <a:r>
              <a:rPr lang="el-GR" dirty="0"/>
              <a:t>α</a:t>
            </a:r>
            <a:r>
              <a:rPr lang="en-US" sz="3600" dirty="0"/>
              <a:t> λ=7945Å  (Rest H</a:t>
            </a:r>
            <a:r>
              <a:rPr lang="el-GR" sz="3600" dirty="0"/>
              <a:t> α</a:t>
            </a:r>
            <a:r>
              <a:rPr lang="en-US" sz="3600" dirty="0"/>
              <a:t> is at λ=6563Å)</a:t>
            </a:r>
          </a:p>
          <a:p>
            <a:pPr fontAlgn="base"/>
            <a:r>
              <a:rPr lang="en-US" sz="3600" dirty="0"/>
              <a:t>Redshift of z=0.156 </a:t>
            </a:r>
          </a:p>
          <a:p>
            <a:pPr fontAlgn="base"/>
            <a:r>
              <a:rPr lang="en-US" sz="3600" dirty="0"/>
              <a:t>Current best estimate is z=0.158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sz="3600" dirty="0"/>
              <a:t>H-beta</a:t>
            </a:r>
          </a:p>
          <a:p>
            <a:pPr fontAlgn="base"/>
            <a:r>
              <a:rPr lang="en-US" dirty="0"/>
              <a:t>Hβ λ=5633Å  (Rest Hβ is at λ=4861Å)</a:t>
            </a:r>
          </a:p>
          <a:p>
            <a:pPr fontAlgn="base"/>
            <a:r>
              <a:rPr lang="en-US" dirty="0"/>
              <a:t>Redshift of z=0.1588 </a:t>
            </a:r>
          </a:p>
          <a:p>
            <a:pPr fontAlgn="base"/>
            <a:r>
              <a:rPr lang="en-US" dirty="0"/>
              <a:t>Current best estimate is z=0.1583</a:t>
            </a:r>
          </a:p>
        </p:txBody>
      </p:sp>
    </p:spTree>
    <p:extLst>
      <p:ext uri="{BB962C8B-B14F-4D97-AF65-F5344CB8AC3E}">
        <p14:creationId xmlns:p14="http://schemas.microsoft.com/office/powerpoint/2010/main" val="33009623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3"/>
          <p:cNvSpPr txBox="1">
            <a:spLocks noGrp="1"/>
          </p:cNvSpPr>
          <p:nvPr>
            <p:ph type="ctrTitle"/>
          </p:nvPr>
        </p:nvSpPr>
        <p:spPr>
          <a:xfrm>
            <a:off x="685800" y="1010718"/>
            <a:ext cx="7772400" cy="11062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800"/>
              <a:buFont typeface="Calibri"/>
              <a:buNone/>
            </a:pPr>
            <a:r>
              <a:rPr lang="en-US" sz="3200" dirty="0"/>
              <a:t>SPIDAR </a:t>
            </a:r>
            <a:br>
              <a:rPr lang="en-US" sz="3200" dirty="0"/>
            </a:br>
            <a:r>
              <a:rPr lang="en-US" sz="3200" dirty="0" err="1"/>
              <a:t>SPectroscopic</a:t>
            </a:r>
            <a:r>
              <a:rPr lang="en-US" sz="3200" dirty="0"/>
              <a:t> Imaging Data Analysis Routine </a:t>
            </a:r>
            <a:br>
              <a:rPr lang="en-US" sz="4800" dirty="0"/>
            </a:br>
            <a:endParaRPr sz="2667" i="1" dirty="0"/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1"/>
          </p:nvPr>
        </p:nvSpPr>
        <p:spPr>
          <a:xfrm>
            <a:off x="135193" y="1970093"/>
            <a:ext cx="8873614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Student: Vladimir </a:t>
            </a:r>
            <a:r>
              <a:rPr lang="en-US" sz="2400" dirty="0" err="1">
                <a:solidFill>
                  <a:srgbClr val="92CCDC"/>
                </a:solidFill>
              </a:rPr>
              <a:t>Khabaev</a:t>
            </a:r>
            <a:r>
              <a:rPr lang="en-US" sz="2400" dirty="0">
                <a:solidFill>
                  <a:srgbClr val="92CCDC"/>
                </a:solidFill>
              </a:rPr>
              <a:t>, Community College of Rhode Island (CCRI)</a:t>
            </a:r>
            <a:endParaRPr sz="24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Mentor: Gaurav Khanna, University of Rhode Island (URI)</a:t>
            </a:r>
            <a:endParaRPr sz="2400" dirty="0"/>
          </a:p>
          <a:p>
            <a:pPr marL="0" lvl="0" indent="0" algn="l" rtl="0">
              <a:spcBef>
                <a:spcPts val="400"/>
              </a:spcBef>
              <a:spcAft>
                <a:spcPts val="0"/>
              </a:spcAft>
              <a:buClr>
                <a:srgbClr val="92CCDC"/>
              </a:buClr>
              <a:buSzPts val="2000"/>
              <a:buNone/>
            </a:pPr>
            <a:r>
              <a:rPr lang="en-US" sz="2400" dirty="0">
                <a:solidFill>
                  <a:srgbClr val="92CCDC"/>
                </a:solidFill>
              </a:rPr>
              <a:t>Researcher:  Brendan Britton, CCRI</a:t>
            </a:r>
            <a:endParaRPr sz="2400" dirty="0"/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</a:pPr>
            <a:endParaRPr sz="1600" dirty="0">
              <a:solidFill>
                <a:srgbClr val="92CCDC"/>
              </a:solidFill>
            </a:endParaRPr>
          </a:p>
          <a:p>
            <a:pPr marL="0" lvl="0" indent="0" algn="l" rtl="0">
              <a:spcBef>
                <a:spcPts val="320"/>
              </a:spcBef>
              <a:spcAft>
                <a:spcPts val="0"/>
              </a:spcAft>
              <a:buClr>
                <a:srgbClr val="92CCDC"/>
              </a:buClr>
              <a:buSzPts val="1600"/>
              <a:buNone/>
            </a:pPr>
            <a:r>
              <a:rPr lang="en-US" sz="2000" dirty="0">
                <a:solidFill>
                  <a:srgbClr val="92CCDC"/>
                </a:solidFill>
              </a:rPr>
              <a:t>July 7, 2021</a:t>
            </a:r>
            <a:endParaRPr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01" t="25329" r="15208" b="36260"/>
          <a:stretch/>
        </p:blipFill>
        <p:spPr>
          <a:xfrm>
            <a:off x="2642417" y="3429000"/>
            <a:ext cx="3569110" cy="3082994"/>
          </a:xfrm>
          <a:prstGeom prst="rect">
            <a:avLst/>
          </a:prstGeom>
        </p:spPr>
      </p:pic>
      <p:sp>
        <p:nvSpPr>
          <p:cNvPr id="7" name="Google Shape;109;p16"/>
          <p:cNvSpPr txBox="1">
            <a:spLocks/>
          </p:cNvSpPr>
          <p:nvPr/>
        </p:nvSpPr>
        <p:spPr>
          <a:xfrm>
            <a:off x="2266335" y="0"/>
            <a:ext cx="4812890" cy="7669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/>
              <a:t>THE END</a:t>
            </a:r>
          </a:p>
        </p:txBody>
      </p:sp>
    </p:spTree>
    <p:extLst>
      <p:ext uri="{BB962C8B-B14F-4D97-AF65-F5344CB8AC3E}">
        <p14:creationId xmlns:p14="http://schemas.microsoft.com/office/powerpoint/2010/main" val="27030150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4000" dirty="0"/>
              <a:t>Data Analysis Software: IRAF</a:t>
            </a:r>
            <a:endParaRPr sz="4000" dirty="0"/>
          </a:p>
        </p:txBody>
      </p:sp>
      <p:sp>
        <p:nvSpPr>
          <p:cNvPr id="110" name="Google Shape;110;p16"/>
          <p:cNvSpPr txBox="1">
            <a:spLocks noGrp="1"/>
          </p:cNvSpPr>
          <p:nvPr>
            <p:ph type="body" idx="1"/>
          </p:nvPr>
        </p:nvSpPr>
        <p:spPr>
          <a:xfrm>
            <a:off x="457200" y="1368650"/>
            <a:ext cx="8229600" cy="396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dirty="0"/>
              <a:t>IRAF: Image Reduction &amp; Analysis Facility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dirty="0"/>
              <a:t>Software for processing astronomical CCD images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dirty="0">
                <a:solidFill>
                  <a:srgbClr val="93CDDD"/>
                </a:solidFill>
                <a:sym typeface="Calibri"/>
              </a:rPr>
              <a:t>Runs on UNIX/LINUX shell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dirty="0"/>
              <a:t>User command line input required</a:t>
            </a:r>
            <a:endParaRPr lang="en-US" dirty="0">
              <a:solidFill>
                <a:srgbClr val="93CDDD"/>
              </a:solidFill>
              <a:sym typeface="Calibri"/>
            </a:endParaRP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dirty="0"/>
              <a:t>Developed by NOAO in 80s</a:t>
            </a:r>
          </a:p>
          <a:p>
            <a:pPr marL="342900" lvl="0" indent="-342900" algn="l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Char char="•"/>
            </a:pPr>
            <a:r>
              <a:rPr lang="en-US" dirty="0">
                <a:solidFill>
                  <a:srgbClr val="93CDDD"/>
                </a:solidFill>
                <a:sym typeface="Calibri"/>
              </a:rPr>
              <a:t>Archaic, gnarly, and fun!</a:t>
            </a:r>
            <a:endParaRPr dirty="0">
              <a:solidFill>
                <a:srgbClr val="93CDDD"/>
              </a:solidFill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437" y="114300"/>
            <a:ext cx="6715125" cy="6629400"/>
          </a:xfrm>
          <a:prstGeom prst="rect">
            <a:avLst/>
          </a:prstGeom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200" dirty="0"/>
              <a:t>3C273 seen from Hubble Space Telescope</a:t>
            </a:r>
            <a:endParaRPr sz="3200" dirty="0"/>
          </a:p>
        </p:txBody>
      </p:sp>
    </p:spTree>
    <p:extLst>
      <p:ext uri="{BB962C8B-B14F-4D97-AF65-F5344CB8AC3E}">
        <p14:creationId xmlns:p14="http://schemas.microsoft.com/office/powerpoint/2010/main" val="65903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1979111"/>
            <a:ext cx="6858000" cy="5143500"/>
          </a:xfrm>
          <a:prstGeom prst="rect">
            <a:avLst/>
          </a:prstGeom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sz="3200" dirty="0"/>
              <a:t>3C273 seen from our “Humble Space Telescope”</a:t>
            </a:r>
            <a:endParaRPr sz="3200" dirty="0"/>
          </a:p>
        </p:txBody>
      </p:sp>
      <p:sp>
        <p:nvSpPr>
          <p:cNvPr id="5" name="Rectangle 4"/>
          <p:cNvSpPr/>
          <p:nvPr/>
        </p:nvSpPr>
        <p:spPr>
          <a:xfrm>
            <a:off x="5610209" y="2717724"/>
            <a:ext cx="970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3C273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6007510" y="3168135"/>
            <a:ext cx="9832" cy="501445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310661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8701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LHIRES III in situ</a:t>
            </a: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Google Shape;103;p15"/>
          <p:cNvSpPr txBox="1">
            <a:spLocks/>
          </p:cNvSpPr>
          <p:nvPr/>
        </p:nvSpPr>
        <p:spPr>
          <a:xfrm>
            <a:off x="685800" y="17403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200" dirty="0">
                <a:solidFill>
                  <a:srgbClr val="FFC000"/>
                </a:solidFill>
              </a:rPr>
              <a:t>Margret Jacoby Observatory: 16-inch SCT Reflector, with LHIRES Spectrograph</a:t>
            </a:r>
          </a:p>
        </p:txBody>
      </p:sp>
      <p:sp>
        <p:nvSpPr>
          <p:cNvPr id="5" name="Google Shape;103;p15"/>
          <p:cNvSpPr txBox="1">
            <a:spLocks/>
          </p:cNvSpPr>
          <p:nvPr/>
        </p:nvSpPr>
        <p:spPr>
          <a:xfrm>
            <a:off x="7054645" y="1353409"/>
            <a:ext cx="1698523" cy="6877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200" dirty="0">
                <a:solidFill>
                  <a:srgbClr val="FFC000"/>
                </a:solidFill>
              </a:rPr>
              <a:t>Vladimir</a:t>
            </a:r>
          </a:p>
        </p:txBody>
      </p:sp>
      <p:cxnSp>
        <p:nvCxnSpPr>
          <p:cNvPr id="6" name="Straight Arrow Connector 5"/>
          <p:cNvCxnSpPr/>
          <p:nvPr/>
        </p:nvCxnSpPr>
        <p:spPr>
          <a:xfrm flipH="1">
            <a:off x="4572000" y="1317030"/>
            <a:ext cx="1189703" cy="171130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 flipH="1">
            <a:off x="1612490" y="681374"/>
            <a:ext cx="5279923" cy="1403065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7152967" y="1907458"/>
            <a:ext cx="250109" cy="423648"/>
          </a:xfrm>
          <a:prstGeom prst="straightConnector1">
            <a:avLst/>
          </a:prstGeom>
          <a:ln w="19050">
            <a:solidFill>
              <a:srgbClr val="FFC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30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47368" y="588461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Measuring cosmological redshift</a:t>
            </a:r>
            <a:endParaRPr dirty="0"/>
          </a:p>
        </p:txBody>
      </p:sp>
      <p:pic>
        <p:nvPicPr>
          <p:cNvPr id="3074" name="Picture 2" descr="What is Cosmological Redshift Crop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705" y="0"/>
            <a:ext cx="7400925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2063803" y="1268078"/>
            <a:ext cx="1122819" cy="6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>
              <a:buSzPts val="4400"/>
            </a:pPr>
            <a:r>
              <a:rPr lang="en-US" sz="3600" dirty="0">
                <a:solidFill>
                  <a:srgbClr val="00B0F0"/>
                </a:solidFill>
              </a:rPr>
              <a:t>H</a:t>
            </a:r>
            <a:r>
              <a:rPr lang="el-GR" sz="3600" dirty="0">
                <a:solidFill>
                  <a:srgbClr val="00B0F0"/>
                </a:solidFill>
                <a:latin typeface="times new roman" panose="02020603050405020304" pitchFamily="18" charset="0"/>
              </a:rPr>
              <a:t>β</a:t>
            </a:r>
            <a:endParaRPr sz="3600" dirty="0">
              <a:solidFill>
                <a:srgbClr val="00B0F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14409"/>
            <a:ext cx="9144000" cy="2537569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6373245" y="1268078"/>
            <a:ext cx="70403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H</a:t>
            </a:r>
            <a:r>
              <a:rPr lang="el-GR" sz="3200" dirty="0">
                <a:solidFill>
                  <a:srgbClr val="FF0000"/>
                </a:solidFill>
                <a:latin typeface="Calibri"/>
                <a:cs typeface="Calibri"/>
                <a:sym typeface="Calibri"/>
              </a:rPr>
              <a:t>α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Google Shape;103;p15"/>
          <p:cNvSpPr txBox="1">
            <a:spLocks/>
          </p:cNvSpPr>
          <p:nvPr/>
        </p:nvSpPr>
        <p:spPr>
          <a:xfrm>
            <a:off x="1317522" y="1241880"/>
            <a:ext cx="834771" cy="6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solidFill>
                  <a:srgbClr val="0070C0"/>
                </a:solidFill>
              </a:rPr>
              <a:t>H</a:t>
            </a:r>
            <a:r>
              <a:rPr lang="el-GR" dirty="0">
                <a:solidFill>
                  <a:srgbClr val="0070C0"/>
                </a:solidFill>
                <a:latin typeface="times new roman" panose="02020603050405020304" pitchFamily="18" charset="0"/>
              </a:rPr>
              <a:t>γ</a:t>
            </a:r>
            <a:endParaRPr lang="el-GR" sz="36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Google Shape;103;p15"/>
          <p:cNvSpPr txBox="1">
            <a:spLocks/>
          </p:cNvSpPr>
          <p:nvPr/>
        </p:nvSpPr>
        <p:spPr>
          <a:xfrm>
            <a:off x="587023" y="1251429"/>
            <a:ext cx="825910" cy="6302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1800"/>
              <a:buFont typeface="Calibri"/>
              <a:buNone/>
              <a:defRPr sz="4400" b="0" i="0" u="none" strike="noStrike" cap="none">
                <a:solidFill>
                  <a:srgbClr val="93CDDD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4400"/>
            </a:pPr>
            <a:r>
              <a:rPr lang="en-US" sz="3600" dirty="0">
                <a:solidFill>
                  <a:srgbClr val="7030A0"/>
                </a:solidFill>
              </a:rPr>
              <a:t>H</a:t>
            </a:r>
            <a:r>
              <a:rPr lang="el-GR" dirty="0">
                <a:solidFill>
                  <a:srgbClr val="7030A0"/>
                </a:solidFill>
                <a:latin typeface="times new roman" panose="02020603050405020304" pitchFamily="18" charset="0"/>
              </a:rPr>
              <a:t>δ</a:t>
            </a:r>
            <a:endParaRPr lang="el-GR" sz="3600" dirty="0">
              <a:solidFill>
                <a:srgbClr val="7030A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2193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p:sp>
        <p:nvSpPr>
          <p:cNvPr id="103" name="Google Shape;103;p15"/>
          <p:cNvSpPr txBox="1">
            <a:spLocks noGrp="1"/>
          </p:cNvSpPr>
          <p:nvPr>
            <p:ph type="title"/>
          </p:nvPr>
        </p:nvSpPr>
        <p:spPr>
          <a:xfrm>
            <a:off x="457200" y="126345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93CDDD"/>
              </a:buClr>
              <a:buSzPts val="4400"/>
              <a:buFont typeface="Calibri"/>
              <a:buNone/>
            </a:pPr>
            <a:r>
              <a:rPr lang="en-US" dirty="0"/>
              <a:t>3C273 identifying map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054317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2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C476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378</TotalTime>
  <Words>433</Words>
  <Application>Microsoft Office PowerPoint</Application>
  <PresentationFormat>On-screen Show (4:3)</PresentationFormat>
  <Paragraphs>79</Paragraphs>
  <Slides>22</Slides>
  <Notes>22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Office Theme</vt:lpstr>
      <vt:lpstr>SPIDAR:  Spectroscopic Imaging Data Analysis Routine  </vt:lpstr>
      <vt:lpstr>PowerPoint Presentation</vt:lpstr>
      <vt:lpstr>Data Analysis Software: IRAF</vt:lpstr>
      <vt:lpstr>3C273 seen from Hubble Space Telescope</vt:lpstr>
      <vt:lpstr>3C273 seen from our “Humble Space Telescope”</vt:lpstr>
      <vt:lpstr>LHIRES III in situ</vt:lpstr>
      <vt:lpstr>Measuring cosmological redshift</vt:lpstr>
      <vt:lpstr>Hβ</vt:lpstr>
      <vt:lpstr>3C273 identifying map</vt:lpstr>
      <vt:lpstr>5 sec exposure of star Arcturus</vt:lpstr>
      <vt:lpstr>Raw data 10min exposure of 3C273</vt:lpstr>
      <vt:lpstr>Photon collection obeys Poisson statistics!</vt:lpstr>
      <vt:lpstr>Full spectrum of 3C273</vt:lpstr>
      <vt:lpstr>IRAF processing:  personal laptops / local machines</vt:lpstr>
      <vt:lpstr>Computational workflow: Virtual LINUX machine thru URI computing facilities</vt:lpstr>
      <vt:lpstr>Computational workflow: Virtual LINUX machine thru URI computing facilities</vt:lpstr>
      <vt:lpstr>Computational workflow: Virtual LINUX machine thru URI computing facilities</vt:lpstr>
      <vt:lpstr>Amazon cloud computing services: </vt:lpstr>
      <vt:lpstr>3C273 H-α 7-10min spectrum stack</vt:lpstr>
      <vt:lpstr>3C273 H-β 7-spectrum stack</vt:lpstr>
      <vt:lpstr>Results</vt:lpstr>
      <vt:lpstr>SPIDAR  SPectroscopic Imaging Data Analysis Routine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TITLE</dc:title>
  <dc:creator>Britton, Brendan</dc:creator>
  <cp:lastModifiedBy>Britton, Brendan</cp:lastModifiedBy>
  <cp:revision>75</cp:revision>
  <dcterms:modified xsi:type="dcterms:W3CDTF">2021-11-13T22:06:07Z</dcterms:modified>
</cp:coreProperties>
</file>