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300" r:id="rId4"/>
    <p:sldId id="301" r:id="rId5"/>
    <p:sldId id="259" r:id="rId6"/>
    <p:sldId id="302" r:id="rId7"/>
    <p:sldId id="303" r:id="rId8"/>
    <p:sldId id="305" r:id="rId9"/>
    <p:sldId id="306" r:id="rId10"/>
    <p:sldId id="304" r:id="rId11"/>
    <p:sldId id="307" r:id="rId12"/>
    <p:sldId id="308" r:id="rId13"/>
    <p:sldId id="310" r:id="rId14"/>
    <p:sldId id="311" r:id="rId15"/>
    <p:sldId id="312" r:id="rId16"/>
    <p:sldId id="309" r:id="rId17"/>
    <p:sldId id="313" r:id="rId18"/>
    <p:sldId id="315" r:id="rId19"/>
    <p:sldId id="316" r:id="rId20"/>
    <p:sldId id="318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/>
    <p:restoredTop sz="91799"/>
  </p:normalViewPr>
  <p:slideViewPr>
    <p:cSldViewPr snapToGrid="0">
      <p:cViewPr varScale="1">
        <p:scale>
          <a:sx n="88" d="100"/>
          <a:sy n="88" d="100"/>
        </p:scale>
        <p:origin x="178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43165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354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7924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2930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7914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7622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2142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7149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0219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altLang="zh-CN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7702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altLang="zh-CN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216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c370ed8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c370ed8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g8c370ed8b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172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9862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22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631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3768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01a4f0d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501a4f0d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5906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5233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5858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5514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78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371600" y="392192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590800" y="-533399"/>
            <a:ext cx="39624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6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10136" y="5322102"/>
            <a:ext cx="2486640" cy="11429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"/><Relationship Id="rId5" Type="http://schemas.openxmlformats.org/officeDocument/2006/relationships/image" Target="../media/image12.tif"/><Relationship Id="rId4" Type="http://schemas.openxmlformats.org/officeDocument/2006/relationships/image" Target="../media/image1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888022" y="3371555"/>
            <a:ext cx="764579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spcBef>
                <a:spcPts val="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Student: </a:t>
            </a:r>
            <a:r>
              <a:rPr lang="en-US" altLang="zh-CN" sz="2000" dirty="0" err="1">
                <a:solidFill>
                  <a:srgbClr val="92CCDC"/>
                </a:solidFill>
              </a:rPr>
              <a:t>Huining</a:t>
            </a:r>
            <a:r>
              <a:rPr lang="zh-CN" altLang="en-US" sz="2000" dirty="0">
                <a:solidFill>
                  <a:srgbClr val="92CCDC"/>
                </a:solidFill>
              </a:rPr>
              <a:t> </a:t>
            </a:r>
            <a:r>
              <a:rPr lang="en-US" altLang="zh-CN" sz="2000" dirty="0">
                <a:solidFill>
                  <a:srgbClr val="92CCDC"/>
                </a:solidFill>
              </a:rPr>
              <a:t>Liang</a:t>
            </a:r>
            <a:r>
              <a:rPr lang="en-US" sz="2000" dirty="0">
                <a:solidFill>
                  <a:srgbClr val="92CCDC"/>
                </a:solidFill>
              </a:rPr>
              <a:t>, </a:t>
            </a:r>
            <a:r>
              <a:rPr lang="en-US" altLang="zh-CN" sz="2000" dirty="0">
                <a:solidFill>
                  <a:srgbClr val="92CCDC"/>
                </a:solidFill>
              </a:rPr>
              <a:t>University of Delaware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			 </a:t>
            </a:r>
            <a:endParaRPr sz="2000" dirty="0">
              <a:solidFill>
                <a:srgbClr val="92CCDC"/>
              </a:solidFill>
            </a:endParaRPr>
          </a:p>
          <a:p>
            <a:pPr marL="0" indent="0" algn="l">
              <a:spcBef>
                <a:spcPts val="40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Mentor:</a:t>
            </a:r>
            <a:r>
              <a:rPr lang="en-US" altLang="zh-CN" sz="2000" dirty="0">
                <a:solidFill>
                  <a:srgbClr val="92CCDC"/>
                </a:solidFill>
              </a:rPr>
              <a:t> Dr.</a:t>
            </a:r>
            <a:r>
              <a:rPr lang="zh-CN" altLang="en-US" sz="2000" dirty="0">
                <a:solidFill>
                  <a:srgbClr val="92CCDC"/>
                </a:solidFill>
              </a:rPr>
              <a:t> </a:t>
            </a:r>
            <a:r>
              <a:rPr lang="en-US" altLang="zh-CN" sz="2000" dirty="0">
                <a:solidFill>
                  <a:srgbClr val="92CCDC"/>
                </a:solidFill>
              </a:rPr>
              <a:t>Chandra </a:t>
            </a:r>
            <a:r>
              <a:rPr lang="en-US" altLang="zh-CN" sz="2000" dirty="0" err="1">
                <a:solidFill>
                  <a:srgbClr val="92CCDC"/>
                </a:solidFill>
              </a:rPr>
              <a:t>Kambhamettu</a:t>
            </a:r>
            <a:r>
              <a:rPr lang="en-US" altLang="zh-CN" sz="2000" dirty="0">
                <a:solidFill>
                  <a:srgbClr val="92CCDC"/>
                </a:solidFill>
              </a:rPr>
              <a:t>, University of Delaware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			 </a:t>
            </a:r>
            <a:endParaRPr dirty="0"/>
          </a:p>
          <a:p>
            <a:pPr marL="0" indent="0" algn="l">
              <a:spcBef>
                <a:spcPts val="40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Researcher: </a:t>
            </a:r>
            <a:r>
              <a:rPr lang="en-US" altLang="zh-CN" sz="2000" dirty="0">
                <a:solidFill>
                  <a:srgbClr val="92CCDC"/>
                </a:solidFill>
              </a:rPr>
              <a:t>Dr.</a:t>
            </a:r>
            <a:r>
              <a:rPr lang="zh-CN" altLang="en-US" sz="2000" dirty="0">
                <a:solidFill>
                  <a:srgbClr val="92CCDC"/>
                </a:solidFill>
              </a:rPr>
              <a:t> </a:t>
            </a:r>
            <a:r>
              <a:rPr lang="en-US" altLang="zh-CN" sz="2000" dirty="0">
                <a:solidFill>
                  <a:srgbClr val="92CCDC"/>
                </a:solidFill>
              </a:rPr>
              <a:t>Jeffrey Caplan,</a:t>
            </a:r>
            <a:r>
              <a:rPr lang="zh-CN" altLang="en-US" sz="2000" dirty="0">
                <a:solidFill>
                  <a:srgbClr val="92CCDC"/>
                </a:solidFill>
              </a:rPr>
              <a:t> </a:t>
            </a:r>
            <a:r>
              <a:rPr lang="en-US" altLang="zh-CN" sz="2000" dirty="0">
                <a:solidFill>
                  <a:srgbClr val="92CCDC"/>
                </a:solidFill>
              </a:rPr>
              <a:t>University of Delaware</a:t>
            </a: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</a:pPr>
            <a:endParaRPr sz="1600" dirty="0">
              <a:solidFill>
                <a:srgbClr val="92CCDC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92CCDC"/>
              </a:buClr>
              <a:buSzPts val="1600"/>
              <a:buNone/>
            </a:pPr>
            <a:r>
              <a:rPr lang="en-US" sz="1600" dirty="0">
                <a:solidFill>
                  <a:srgbClr val="92CCDC"/>
                </a:solidFill>
              </a:rPr>
              <a:t>Date</a:t>
            </a:r>
            <a:r>
              <a:rPr lang="zh-CN" altLang="en-US" sz="1600" dirty="0">
                <a:solidFill>
                  <a:srgbClr val="92CCDC"/>
                </a:solidFill>
              </a:rPr>
              <a:t>  </a:t>
            </a:r>
            <a:r>
              <a:rPr lang="en-US" altLang="zh-CN" sz="1600" dirty="0">
                <a:solidFill>
                  <a:srgbClr val="92CCDC"/>
                </a:solidFill>
              </a:rPr>
              <a:t>1/19/2024</a:t>
            </a:r>
            <a:endParaRPr dirty="0"/>
          </a:p>
        </p:txBody>
      </p:sp>
      <p:sp>
        <p:nvSpPr>
          <p:cNvPr id="6" name="Google Shape;90;p13">
            <a:extLst>
              <a:ext uri="{FF2B5EF4-FFF2-40B4-BE49-F238E27FC236}">
                <a16:creationId xmlns:a16="http://schemas.microsoft.com/office/drawing/2014/main" id="{64F9C133-2CD0-E440-99AC-A85F607C188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10185" y="1176997"/>
            <a:ext cx="792362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800"/>
            </a:pPr>
            <a:r>
              <a:rPr lang="en-US" sz="4000" dirty="0"/>
              <a:t>Novel Transformer based methods for Automatic Classification and Quantification of </a:t>
            </a:r>
            <a:r>
              <a:rPr lang="en-US" sz="4000" dirty="0" err="1"/>
              <a:t>Stromule</a:t>
            </a:r>
            <a:r>
              <a:rPr lang="en-US" sz="4000" dirty="0"/>
              <a:t> Dynamics from Microscopy Images</a:t>
            </a:r>
            <a:br>
              <a:rPr lang="en-US" sz="4800" dirty="0"/>
            </a:br>
            <a:endParaRPr sz="2667" i="1" dirty="0"/>
          </a:p>
        </p:txBody>
      </p:sp>
    </p:spTree>
    <p:extLst>
      <p:ext uri="{BB962C8B-B14F-4D97-AF65-F5344CB8AC3E}">
        <p14:creationId xmlns:p14="http://schemas.microsoft.com/office/powerpoint/2010/main" val="135066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2091643-2D7D-1343-8428-92BAD55FB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038998"/>
              </p:ext>
            </p:extLst>
          </p:nvPr>
        </p:nvGraphicFramePr>
        <p:xfrm>
          <a:off x="457200" y="2514600"/>
          <a:ext cx="8348130" cy="24090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62001">
                  <a:extLst>
                    <a:ext uri="{9D8B030D-6E8A-4147-A177-3AD203B41FA5}">
                      <a16:colId xmlns:a16="http://schemas.microsoft.com/office/drawing/2014/main" val="3547358830"/>
                    </a:ext>
                  </a:extLst>
                </a:gridCol>
                <a:gridCol w="1540933">
                  <a:extLst>
                    <a:ext uri="{9D8B030D-6E8A-4147-A177-3AD203B41FA5}">
                      <a16:colId xmlns:a16="http://schemas.microsoft.com/office/drawing/2014/main" val="1878035730"/>
                    </a:ext>
                  </a:extLst>
                </a:gridCol>
                <a:gridCol w="1642534">
                  <a:extLst>
                    <a:ext uri="{9D8B030D-6E8A-4147-A177-3AD203B41FA5}">
                      <a16:colId xmlns:a16="http://schemas.microsoft.com/office/drawing/2014/main" val="3050858428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011526651"/>
                    </a:ext>
                  </a:extLst>
                </a:gridCol>
                <a:gridCol w="1052282">
                  <a:extLst>
                    <a:ext uri="{9D8B030D-6E8A-4147-A177-3AD203B41FA5}">
                      <a16:colId xmlns:a16="http://schemas.microsoft.com/office/drawing/2014/main" val="1901824801"/>
                    </a:ext>
                  </a:extLst>
                </a:gridCol>
                <a:gridCol w="1192590">
                  <a:extLst>
                    <a:ext uri="{9D8B030D-6E8A-4147-A177-3AD203B41FA5}">
                      <a16:colId xmlns:a16="http://schemas.microsoft.com/office/drawing/2014/main" val="1575993187"/>
                    </a:ext>
                  </a:extLst>
                </a:gridCol>
                <a:gridCol w="1192590">
                  <a:extLst>
                    <a:ext uri="{9D8B030D-6E8A-4147-A177-3AD203B41FA5}">
                      <a16:colId xmlns:a16="http://schemas.microsoft.com/office/drawing/2014/main" val="696007619"/>
                    </a:ext>
                  </a:extLst>
                </a:gridCol>
              </a:tblGrid>
              <a:tr h="793044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Dice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score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on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 err="1"/>
                        <a:t>Stromule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Dice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score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on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Chloroplast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 err="1"/>
                        <a:t>Params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Memory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size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Training</a:t>
                      </a:r>
                    </a:p>
                    <a:p>
                      <a:pPr algn="ctr"/>
                      <a:r>
                        <a:rPr lang="en-US" altLang="zh-CN" sz="1600" dirty="0"/>
                        <a:t>time</a:t>
                      </a:r>
                      <a:endParaRPr lang="zh-CN" altLang="en-US" sz="1600" dirty="0"/>
                    </a:p>
                    <a:p>
                      <a:pPr algn="ctr"/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Inference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time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(FPS)</a:t>
                      </a:r>
                      <a:endParaRPr lang="zh-CN" altLang="en-US" sz="1600" dirty="0"/>
                    </a:p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601958"/>
                  </a:ext>
                </a:extLst>
              </a:tr>
              <a:tr h="7930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TransUnet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69.28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87.72</a:t>
                      </a:r>
                      <a:endParaRPr lang="zh-CN" altLang="en-US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50M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650M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15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hours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391368"/>
                  </a:ext>
                </a:extLst>
              </a:tr>
              <a:tr h="7930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Unet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63.50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84.49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18M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225M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hours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190581"/>
                  </a:ext>
                </a:extLst>
              </a:tr>
            </a:tbl>
          </a:graphicData>
        </a:graphic>
      </p:graphicFrame>
      <p:sp>
        <p:nvSpPr>
          <p:cNvPr id="8" name="Google Shape;97;p14">
            <a:extLst>
              <a:ext uri="{FF2B5EF4-FFF2-40B4-BE49-F238E27FC236}">
                <a16:creationId xmlns:a16="http://schemas.microsoft.com/office/drawing/2014/main" id="{569C961C-9B69-C348-9112-64808DA1B1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245187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5276073-9D7F-2B45-9301-DEFD8E36CFA0}"/>
              </a:ext>
            </a:extLst>
          </p:cNvPr>
          <p:cNvGrpSpPr/>
          <p:nvPr/>
        </p:nvGrpSpPr>
        <p:grpSpPr>
          <a:xfrm>
            <a:off x="111368" y="2056671"/>
            <a:ext cx="8921264" cy="4463838"/>
            <a:chOff x="111368" y="2056671"/>
            <a:chExt cx="8921264" cy="4463838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434F1729-31E3-F342-90DF-668E593C4E7F}"/>
                </a:ext>
              </a:extLst>
            </p:cNvPr>
            <p:cNvSpPr/>
            <p:nvPr/>
          </p:nvSpPr>
          <p:spPr>
            <a:xfrm>
              <a:off x="111368" y="2896776"/>
              <a:ext cx="8921264" cy="362373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标题 1">
              <a:extLst>
                <a:ext uri="{FF2B5EF4-FFF2-40B4-BE49-F238E27FC236}">
                  <a16:creationId xmlns:a16="http://schemas.microsoft.com/office/drawing/2014/main" id="{CA213C06-8F45-AB4D-AF4C-76D996C09C26}"/>
                </a:ext>
              </a:extLst>
            </p:cNvPr>
            <p:cNvSpPr txBox="1">
              <a:spLocks/>
            </p:cNvSpPr>
            <p:nvPr/>
          </p:nvSpPr>
          <p:spPr>
            <a:xfrm>
              <a:off x="389466" y="2080486"/>
              <a:ext cx="2064894" cy="532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 fontScale="925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CDDD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kumimoji="1" lang="en-US" altLang="zh-CN" sz="2400" dirty="0"/>
                <a:t>Data acquisition</a:t>
              </a: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150703C4-F3E1-FC41-8431-AC686D94D12C}"/>
                </a:ext>
              </a:extLst>
            </p:cNvPr>
            <p:cNvGrpSpPr/>
            <p:nvPr/>
          </p:nvGrpSpPr>
          <p:grpSpPr>
            <a:xfrm>
              <a:off x="378999" y="3962543"/>
              <a:ext cx="8307801" cy="1430866"/>
              <a:chOff x="304800" y="3261585"/>
              <a:chExt cx="8307801" cy="1430866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80CF2987-C119-8B4F-9BE5-6382E537A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3261585"/>
                <a:ext cx="869901" cy="1430866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099D888-9F65-FE4A-9204-672B4C21B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67619" y="3425283"/>
                <a:ext cx="1642989" cy="10706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373EC714-75C8-0E4D-B5A4-76BFC4E77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95596" y="3425283"/>
                <a:ext cx="1638954" cy="1072402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66FD7B33-9980-DD44-A392-1F85849FC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69612" y="3408350"/>
                <a:ext cx="1642989" cy="1070636"/>
              </a:xfrm>
              <a:prstGeom prst="rect">
                <a:avLst/>
              </a:prstGeom>
            </p:spPr>
          </p:pic>
          <p:cxnSp>
            <p:nvCxnSpPr>
              <p:cNvPr id="12" name="直线箭头连接符 11">
                <a:extLst>
                  <a:ext uri="{FF2B5EF4-FFF2-40B4-BE49-F238E27FC236}">
                    <a16:creationId xmlns:a16="http://schemas.microsoft.com/office/drawing/2014/main" id="{0CB391A1-CFB9-684F-92F2-B663430F77A1}"/>
                  </a:ext>
                </a:extLst>
              </p:cNvPr>
              <p:cNvCxnSpPr/>
              <p:nvPr/>
            </p:nvCxnSpPr>
            <p:spPr>
              <a:xfrm>
                <a:off x="1174701" y="3977018"/>
                <a:ext cx="56943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线箭头连接符 13">
                <a:extLst>
                  <a:ext uri="{FF2B5EF4-FFF2-40B4-BE49-F238E27FC236}">
                    <a16:creationId xmlns:a16="http://schemas.microsoft.com/office/drawing/2014/main" id="{8DE28843-DF4C-7D42-B68A-51BAC1179205}"/>
                  </a:ext>
                </a:extLst>
              </p:cNvPr>
              <p:cNvCxnSpPr/>
              <p:nvPr/>
            </p:nvCxnSpPr>
            <p:spPr>
              <a:xfrm>
                <a:off x="3630034" y="3990752"/>
                <a:ext cx="56943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线箭头连接符 14">
                <a:extLst>
                  <a:ext uri="{FF2B5EF4-FFF2-40B4-BE49-F238E27FC236}">
                    <a16:creationId xmlns:a16="http://schemas.microsoft.com/office/drawing/2014/main" id="{BB8C151E-150D-ED49-8336-F10AFC9B323E}"/>
                  </a:ext>
                </a:extLst>
              </p:cNvPr>
              <p:cNvCxnSpPr/>
              <p:nvPr/>
            </p:nvCxnSpPr>
            <p:spPr>
              <a:xfrm>
                <a:off x="6220834" y="3990752"/>
                <a:ext cx="56943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标题 1">
              <a:extLst>
                <a:ext uri="{FF2B5EF4-FFF2-40B4-BE49-F238E27FC236}">
                  <a16:creationId xmlns:a16="http://schemas.microsoft.com/office/drawing/2014/main" id="{87ED3DE0-AD08-1240-9F7F-4FFE74CD3A3F}"/>
                </a:ext>
              </a:extLst>
            </p:cNvPr>
            <p:cNvSpPr txBox="1">
              <a:spLocks/>
            </p:cNvSpPr>
            <p:nvPr/>
          </p:nvSpPr>
          <p:spPr>
            <a:xfrm>
              <a:off x="2882303" y="2075030"/>
              <a:ext cx="2064894" cy="532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CDDD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kumimoji="1" lang="en-US" altLang="zh-CN" sz="2400" dirty="0"/>
                <a:t>Segmentation</a:t>
              </a:r>
            </a:p>
          </p:txBody>
        </p:sp>
        <p:sp>
          <p:nvSpPr>
            <p:cNvPr id="17" name="标题 1">
              <a:extLst>
                <a:ext uri="{FF2B5EF4-FFF2-40B4-BE49-F238E27FC236}">
                  <a16:creationId xmlns:a16="http://schemas.microsoft.com/office/drawing/2014/main" id="{8D0E16A0-02C1-1247-9ACE-F03048202830}"/>
                </a:ext>
              </a:extLst>
            </p:cNvPr>
            <p:cNvSpPr txBox="1">
              <a:spLocks/>
            </p:cNvSpPr>
            <p:nvPr/>
          </p:nvSpPr>
          <p:spPr>
            <a:xfrm>
              <a:off x="5215073" y="2056671"/>
              <a:ext cx="2943481" cy="532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CDDD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kumimoji="1" lang="en-US" altLang="zh-CN" sz="2400" dirty="0"/>
                <a:t>Detection</a:t>
              </a:r>
              <a:r>
                <a:rPr kumimoji="1" lang="zh-CN" altLang="en-US" sz="2400" dirty="0"/>
                <a:t> </a:t>
              </a:r>
              <a:r>
                <a:rPr kumimoji="1" lang="en-US" altLang="zh-CN" sz="2400" dirty="0"/>
                <a:t>&amp;</a:t>
              </a:r>
              <a:r>
                <a:rPr kumimoji="1" lang="zh-CN" altLang="en-US" sz="2400" dirty="0"/>
                <a:t> </a:t>
              </a:r>
              <a:r>
                <a:rPr kumimoji="1" lang="en-US" altLang="zh-CN" sz="2400" dirty="0"/>
                <a:t>Tracking</a:t>
              </a:r>
            </a:p>
          </p:txBody>
        </p:sp>
        <p:sp>
          <p:nvSpPr>
            <p:cNvPr id="18" name="标题 1">
              <a:extLst>
                <a:ext uri="{FF2B5EF4-FFF2-40B4-BE49-F238E27FC236}">
                  <a16:creationId xmlns:a16="http://schemas.microsoft.com/office/drawing/2014/main" id="{09124B29-D942-B846-846B-DC52505C3845}"/>
                </a:ext>
              </a:extLst>
            </p:cNvPr>
            <p:cNvSpPr txBox="1">
              <a:spLocks/>
            </p:cNvSpPr>
            <p:nvPr/>
          </p:nvSpPr>
          <p:spPr>
            <a:xfrm>
              <a:off x="389466" y="3204404"/>
              <a:ext cx="2064894" cy="532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CDDD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kumimoji="1" lang="en-US" altLang="zh-CN" sz="2400" dirty="0">
                  <a:solidFill>
                    <a:srgbClr val="0070C0"/>
                  </a:solidFill>
                </a:rPr>
                <a:t>Old</a:t>
              </a:r>
              <a:r>
                <a:rPr kumimoji="1" lang="zh-CN" altLang="en-US" sz="2400" dirty="0">
                  <a:solidFill>
                    <a:srgbClr val="0070C0"/>
                  </a:solidFill>
                </a:rPr>
                <a:t> </a:t>
              </a:r>
              <a:r>
                <a:rPr kumimoji="1" lang="en-US" altLang="zh-CN" sz="2400" dirty="0">
                  <a:solidFill>
                    <a:srgbClr val="0070C0"/>
                  </a:solidFill>
                </a:rPr>
                <a:t>Pipeline</a:t>
              </a:r>
            </a:p>
          </p:txBody>
        </p:sp>
        <p:sp>
          <p:nvSpPr>
            <p:cNvPr id="23" name="标题 1">
              <a:extLst>
                <a:ext uri="{FF2B5EF4-FFF2-40B4-BE49-F238E27FC236}">
                  <a16:creationId xmlns:a16="http://schemas.microsoft.com/office/drawing/2014/main" id="{866EBEEB-EF33-B249-834A-F0A8A371DC2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5508228"/>
              <a:ext cx="2064894" cy="532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CDDD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kumimoji="1" lang="en-US" altLang="zh-CN" sz="2400" dirty="0">
                  <a:solidFill>
                    <a:srgbClr val="0070C0"/>
                  </a:solidFill>
                </a:rPr>
                <a:t>New</a:t>
              </a:r>
              <a:r>
                <a:rPr kumimoji="1" lang="zh-CN" altLang="en-US" sz="2400" dirty="0">
                  <a:solidFill>
                    <a:srgbClr val="0070C0"/>
                  </a:solidFill>
                </a:rPr>
                <a:t> </a:t>
              </a:r>
              <a:r>
                <a:rPr kumimoji="1" lang="en-US" altLang="zh-CN" sz="2400" dirty="0">
                  <a:solidFill>
                    <a:srgbClr val="0070C0"/>
                  </a:solidFill>
                </a:rPr>
                <a:t>Pipeline</a:t>
              </a: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2A336834-E92C-4A43-95DA-9AF15BF5C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7392"/>
            <a:stretch/>
          </p:blipFill>
          <p:spPr>
            <a:xfrm>
              <a:off x="3453324" y="3189760"/>
              <a:ext cx="1105115" cy="680754"/>
            </a:xfrm>
            <a:prstGeom prst="rect">
              <a:avLst/>
            </a:prstGeom>
          </p:spPr>
        </p:pic>
        <p:sp>
          <p:nvSpPr>
            <p:cNvPr id="26" name="标题 1">
              <a:extLst>
                <a:ext uri="{FF2B5EF4-FFF2-40B4-BE49-F238E27FC236}">
                  <a16:creationId xmlns:a16="http://schemas.microsoft.com/office/drawing/2014/main" id="{111D6158-3605-F544-AA4F-18661618353C}"/>
                </a:ext>
              </a:extLst>
            </p:cNvPr>
            <p:cNvSpPr txBox="1">
              <a:spLocks/>
            </p:cNvSpPr>
            <p:nvPr/>
          </p:nvSpPr>
          <p:spPr>
            <a:xfrm>
              <a:off x="2922635" y="3876832"/>
              <a:ext cx="2064894" cy="532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CDDD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kumimoji="1" lang="en-US" altLang="zh-CN" sz="1600" dirty="0" err="1">
                  <a:solidFill>
                    <a:srgbClr val="0070C0"/>
                  </a:solidFill>
                </a:rPr>
                <a:t>Unet</a:t>
              </a:r>
              <a:endParaRPr kumimoji="1" lang="en-US" altLang="zh-CN" sz="1600" dirty="0">
                <a:solidFill>
                  <a:srgbClr val="0070C0"/>
                </a:solidFill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08B6AE7-187C-D84F-9A22-12AE9941D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736"/>
            <a:stretch/>
          </p:blipFill>
          <p:spPr>
            <a:xfrm>
              <a:off x="3479799" y="5579640"/>
              <a:ext cx="1249873" cy="747979"/>
            </a:xfrm>
            <a:prstGeom prst="rect">
              <a:avLst/>
            </a:prstGeom>
          </p:spPr>
        </p:pic>
        <p:sp>
          <p:nvSpPr>
            <p:cNvPr id="29" name="标题 1">
              <a:extLst>
                <a:ext uri="{FF2B5EF4-FFF2-40B4-BE49-F238E27FC236}">
                  <a16:creationId xmlns:a16="http://schemas.microsoft.com/office/drawing/2014/main" id="{7FEB6689-2CEC-B249-B28D-CE91D2E72D16}"/>
                </a:ext>
              </a:extLst>
            </p:cNvPr>
            <p:cNvSpPr txBox="1">
              <a:spLocks/>
            </p:cNvSpPr>
            <p:nvPr/>
          </p:nvSpPr>
          <p:spPr>
            <a:xfrm>
              <a:off x="3072289" y="5064225"/>
              <a:ext cx="2064894" cy="532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CDDD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kumimoji="1" lang="en-US" altLang="zh-CN" sz="1600" dirty="0" err="1">
                  <a:solidFill>
                    <a:srgbClr val="0070C0"/>
                  </a:solidFill>
                </a:rPr>
                <a:t>TransUnet</a:t>
              </a:r>
              <a:endParaRPr kumimoji="1" lang="en-US" altLang="zh-CN" sz="1600" dirty="0">
                <a:solidFill>
                  <a:srgbClr val="0070C0"/>
                </a:solidFill>
              </a:endParaRPr>
            </a:p>
          </p:txBody>
        </p:sp>
        <p:sp>
          <p:nvSpPr>
            <p:cNvPr id="28" name="终止符 27">
              <a:extLst>
                <a:ext uri="{FF2B5EF4-FFF2-40B4-BE49-F238E27FC236}">
                  <a16:creationId xmlns:a16="http://schemas.microsoft.com/office/drawing/2014/main" id="{FFD57D6E-DA18-194E-8B9E-B5B917EDC0BB}"/>
                </a:ext>
              </a:extLst>
            </p:cNvPr>
            <p:cNvSpPr/>
            <p:nvPr/>
          </p:nvSpPr>
          <p:spPr>
            <a:xfrm>
              <a:off x="5775415" y="3369733"/>
              <a:ext cx="1608667" cy="500781"/>
            </a:xfrm>
            <a:prstGeom prst="flowChartTerminator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Snake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Algorithm</a:t>
              </a:r>
              <a:endParaRPr kumimoji="1" lang="zh-CN" altLang="en-US" dirty="0"/>
            </a:p>
          </p:txBody>
        </p:sp>
        <p:sp>
          <p:nvSpPr>
            <p:cNvPr id="31" name="终止符 30">
              <a:extLst>
                <a:ext uri="{FF2B5EF4-FFF2-40B4-BE49-F238E27FC236}">
                  <a16:creationId xmlns:a16="http://schemas.microsoft.com/office/drawing/2014/main" id="{5131AD16-912A-EC4B-832E-D462539CE980}"/>
                </a:ext>
              </a:extLst>
            </p:cNvPr>
            <p:cNvSpPr/>
            <p:nvPr/>
          </p:nvSpPr>
          <p:spPr>
            <a:xfrm>
              <a:off x="5890525" y="5505547"/>
              <a:ext cx="1608667" cy="500781"/>
            </a:xfrm>
            <a:prstGeom prst="flowChartTerminator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err="1"/>
                <a:t>TrackFormer</a:t>
              </a:r>
              <a:endParaRPr kumimoji="1" lang="zh-CN" altLang="en-US" dirty="0"/>
            </a:p>
          </p:txBody>
        </p:sp>
      </p:grpSp>
      <p:sp>
        <p:nvSpPr>
          <p:cNvPr id="30" name="Google Shape;97;p14">
            <a:extLst>
              <a:ext uri="{FF2B5EF4-FFF2-40B4-BE49-F238E27FC236}">
                <a16:creationId xmlns:a16="http://schemas.microsoft.com/office/drawing/2014/main" id="{185D9013-DB00-E042-B81C-1482AF82A3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64417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200" y="4556501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</a:t>
            </a:r>
            <a:r>
              <a:rPr lang="en" altLang="zh-CN" sz="20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dapt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the </a:t>
            </a:r>
            <a:r>
              <a:rPr lang="en-US" altLang="zh-CN" sz="20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TrackFormer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architecture from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T Meinhardt et al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. 20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22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End-to-end trainable MOT (multi-object tracking) approach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based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on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an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encoder-decoder Transformer architecture 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Apply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attention for data association 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Jointly perform detection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D6D7AC-912F-2940-986C-C18254D6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31" y="1764631"/>
            <a:ext cx="8610600" cy="2590800"/>
          </a:xfrm>
          <a:prstGeom prst="rect">
            <a:avLst/>
          </a:prstGeom>
        </p:spPr>
      </p:pic>
      <p:sp>
        <p:nvSpPr>
          <p:cNvPr id="8" name="Google Shape;97;p14">
            <a:extLst>
              <a:ext uri="{FF2B5EF4-FFF2-40B4-BE49-F238E27FC236}">
                <a16:creationId xmlns:a16="http://schemas.microsoft.com/office/drawing/2014/main" id="{D6BE5DFA-5E89-6947-BDA5-D59154FB8A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69271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0B2A0E-F45B-1247-88F0-1E08BA91A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70912"/>
            <a:ext cx="3712279" cy="2175164"/>
          </a:xfrm>
          <a:prstGeom prst="rect">
            <a:avLst/>
          </a:prstGeom>
        </p:spPr>
      </p:pic>
      <p:sp>
        <p:nvSpPr>
          <p:cNvPr id="6" name="Google Shape;97;p14">
            <a:extLst>
              <a:ext uri="{FF2B5EF4-FFF2-40B4-BE49-F238E27FC236}">
                <a16:creationId xmlns:a16="http://schemas.microsoft.com/office/drawing/2014/main" id="{A2DF1EC5-6140-D04A-AA23-2EDC068B9335}"/>
              </a:ext>
            </a:extLst>
          </p:cNvPr>
          <p:cNvSpPr txBox="1">
            <a:spLocks/>
          </p:cNvSpPr>
          <p:nvPr/>
        </p:nvSpPr>
        <p:spPr>
          <a:xfrm>
            <a:off x="1401957" y="2252932"/>
            <a:ext cx="1822763" cy="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2400" dirty="0"/>
              <a:t>Ground truth</a:t>
            </a:r>
            <a:r>
              <a:rPr lang="zh-CN" altLang="en-US" sz="2400" dirty="0"/>
              <a:t> </a:t>
            </a:r>
            <a:endParaRPr lang="en-US" sz="2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F6B4EE-63A1-8841-9E9C-C7ED08263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928" y="1981201"/>
            <a:ext cx="3712279" cy="2175164"/>
          </a:xfrm>
          <a:prstGeom prst="rect">
            <a:avLst/>
          </a:prstGeom>
        </p:spPr>
      </p:pic>
      <p:sp>
        <p:nvSpPr>
          <p:cNvPr id="9" name="Google Shape;97;p14">
            <a:extLst>
              <a:ext uri="{FF2B5EF4-FFF2-40B4-BE49-F238E27FC236}">
                <a16:creationId xmlns:a16="http://schemas.microsoft.com/office/drawing/2014/main" id="{6331F6CB-FDA3-E744-88AE-A7B5636F3212}"/>
              </a:ext>
            </a:extLst>
          </p:cNvPr>
          <p:cNvSpPr txBox="1">
            <a:spLocks/>
          </p:cNvSpPr>
          <p:nvPr/>
        </p:nvSpPr>
        <p:spPr>
          <a:xfrm>
            <a:off x="5045703" y="1463221"/>
            <a:ext cx="2892952" cy="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2400" dirty="0" err="1"/>
              <a:t>TrackFormer</a:t>
            </a:r>
            <a:r>
              <a:rPr lang="zh-CN" altLang="en-US" sz="2400" dirty="0"/>
              <a:t> </a:t>
            </a:r>
            <a:r>
              <a:rPr lang="en-US" altLang="zh-CN" sz="2400" dirty="0"/>
              <a:t>Result</a:t>
            </a:r>
            <a:endParaRPr lang="en-US" sz="24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8E5C54C-1FCC-9040-BB67-096AA31D5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963" y="4613570"/>
            <a:ext cx="3689244" cy="2161667"/>
          </a:xfrm>
          <a:prstGeom prst="rect">
            <a:avLst/>
          </a:prstGeom>
        </p:spPr>
      </p:pic>
      <p:sp>
        <p:nvSpPr>
          <p:cNvPr id="12" name="Google Shape;97;p14">
            <a:extLst>
              <a:ext uri="{FF2B5EF4-FFF2-40B4-BE49-F238E27FC236}">
                <a16:creationId xmlns:a16="http://schemas.microsoft.com/office/drawing/2014/main" id="{90F1E554-8D21-B84A-8351-4D613B5614A3}"/>
              </a:ext>
            </a:extLst>
          </p:cNvPr>
          <p:cNvSpPr txBox="1">
            <a:spLocks/>
          </p:cNvSpPr>
          <p:nvPr/>
        </p:nvSpPr>
        <p:spPr>
          <a:xfrm>
            <a:off x="4865593" y="4162391"/>
            <a:ext cx="3502613" cy="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2400" dirty="0"/>
              <a:t>Snake</a:t>
            </a:r>
            <a:r>
              <a:rPr lang="zh-CN" altLang="en-US" sz="2400" dirty="0"/>
              <a:t> </a:t>
            </a:r>
            <a:r>
              <a:rPr lang="en-US" altLang="zh-CN" sz="2400" dirty="0"/>
              <a:t>Algorithm</a:t>
            </a:r>
            <a:r>
              <a:rPr lang="zh-CN" altLang="en-US" sz="2400" dirty="0"/>
              <a:t> </a:t>
            </a:r>
            <a:r>
              <a:rPr lang="en-US" altLang="zh-CN" sz="2400" dirty="0"/>
              <a:t>Result</a:t>
            </a:r>
            <a:endParaRPr lang="en-US" sz="2400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F72020E-E3A9-2241-A017-7F239789E78B}"/>
              </a:ext>
            </a:extLst>
          </p:cNvPr>
          <p:cNvSpPr/>
          <p:nvPr/>
        </p:nvSpPr>
        <p:spPr>
          <a:xfrm>
            <a:off x="7141246" y="4865130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DCC6447A-5346-9348-B1AB-67CCBFF5B8DB}"/>
              </a:ext>
            </a:extLst>
          </p:cNvPr>
          <p:cNvSpPr/>
          <p:nvPr/>
        </p:nvSpPr>
        <p:spPr>
          <a:xfrm>
            <a:off x="6419855" y="5062173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A74EE6A-0896-974F-91DC-E0FAB51DCEAC}"/>
              </a:ext>
            </a:extLst>
          </p:cNvPr>
          <p:cNvSpPr/>
          <p:nvPr/>
        </p:nvSpPr>
        <p:spPr>
          <a:xfrm>
            <a:off x="7141241" y="2260468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A1EF4E69-A3E7-DB47-996F-4FDAF1A0C6AC}"/>
              </a:ext>
            </a:extLst>
          </p:cNvPr>
          <p:cNvSpPr/>
          <p:nvPr/>
        </p:nvSpPr>
        <p:spPr>
          <a:xfrm>
            <a:off x="6419850" y="2457511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8B5413C-1777-C24A-B5FF-44AC9F558A75}"/>
              </a:ext>
            </a:extLst>
          </p:cNvPr>
          <p:cNvSpPr/>
          <p:nvPr/>
        </p:nvSpPr>
        <p:spPr>
          <a:xfrm>
            <a:off x="2943324" y="3036325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00E064F-AEA6-7F49-9426-0F7912793709}"/>
              </a:ext>
            </a:extLst>
          </p:cNvPr>
          <p:cNvSpPr/>
          <p:nvPr/>
        </p:nvSpPr>
        <p:spPr>
          <a:xfrm>
            <a:off x="2221933" y="3233368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Google Shape;97;p14">
            <a:extLst>
              <a:ext uri="{FF2B5EF4-FFF2-40B4-BE49-F238E27FC236}">
                <a16:creationId xmlns:a16="http://schemas.microsoft.com/office/drawing/2014/main" id="{52BBF1C2-4995-D548-BA63-508E1FB819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461868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14">
            <a:extLst>
              <a:ext uri="{FF2B5EF4-FFF2-40B4-BE49-F238E27FC236}">
                <a16:creationId xmlns:a16="http://schemas.microsoft.com/office/drawing/2014/main" id="{89998788-57A4-744F-95E7-8FFEB19A067E}"/>
              </a:ext>
            </a:extLst>
          </p:cNvPr>
          <p:cNvSpPr txBox="1">
            <a:spLocks/>
          </p:cNvSpPr>
          <p:nvPr/>
        </p:nvSpPr>
        <p:spPr>
          <a:xfrm>
            <a:off x="457200" y="1796600"/>
            <a:ext cx="6234098" cy="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2400" dirty="0"/>
              <a:t>MOTA (Multiple Object Tracking Accuracy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2B7CB1A-035E-FE44-8ECE-D88D509E5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8" y="2684366"/>
            <a:ext cx="4267200" cy="787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1711543-8BDD-DD42-BDAC-B236A394F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848" y="3776944"/>
            <a:ext cx="2965450" cy="2882924"/>
          </a:xfrm>
          <a:prstGeom prst="rect">
            <a:avLst/>
          </a:prstGeom>
        </p:spPr>
      </p:pic>
      <p:sp>
        <p:nvSpPr>
          <p:cNvPr id="9" name="Google Shape;97;p14">
            <a:extLst>
              <a:ext uri="{FF2B5EF4-FFF2-40B4-BE49-F238E27FC236}">
                <a16:creationId xmlns:a16="http://schemas.microsoft.com/office/drawing/2014/main" id="{AC34B391-32AB-2C49-A0D5-7470CFFC65E7}"/>
              </a:ext>
            </a:extLst>
          </p:cNvPr>
          <p:cNvSpPr txBox="1">
            <a:spLocks/>
          </p:cNvSpPr>
          <p:nvPr/>
        </p:nvSpPr>
        <p:spPr>
          <a:xfrm>
            <a:off x="457200" y="3956601"/>
            <a:ext cx="3587880" cy="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2400" dirty="0"/>
              <a:t>Miss Detection(FN)</a:t>
            </a:r>
          </a:p>
        </p:txBody>
      </p:sp>
      <p:sp>
        <p:nvSpPr>
          <p:cNvPr id="10" name="Google Shape;97;p14">
            <a:extLst>
              <a:ext uri="{FF2B5EF4-FFF2-40B4-BE49-F238E27FC236}">
                <a16:creationId xmlns:a16="http://schemas.microsoft.com/office/drawing/2014/main" id="{36F9D5E9-31D0-A244-989F-A62B53040AAA}"/>
              </a:ext>
            </a:extLst>
          </p:cNvPr>
          <p:cNvSpPr txBox="1">
            <a:spLocks/>
          </p:cNvSpPr>
          <p:nvPr/>
        </p:nvSpPr>
        <p:spPr>
          <a:xfrm>
            <a:off x="623455" y="4959416"/>
            <a:ext cx="3060831" cy="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2400" dirty="0"/>
              <a:t>False-positive(FP)</a:t>
            </a:r>
          </a:p>
        </p:txBody>
      </p:sp>
      <p:sp>
        <p:nvSpPr>
          <p:cNvPr id="12" name="Google Shape;97;p14">
            <a:extLst>
              <a:ext uri="{FF2B5EF4-FFF2-40B4-BE49-F238E27FC236}">
                <a16:creationId xmlns:a16="http://schemas.microsoft.com/office/drawing/2014/main" id="{FCE5A087-81B6-C940-A487-082DB02CB656}"/>
              </a:ext>
            </a:extLst>
          </p:cNvPr>
          <p:cNvSpPr txBox="1">
            <a:spLocks/>
          </p:cNvSpPr>
          <p:nvPr/>
        </p:nvSpPr>
        <p:spPr>
          <a:xfrm>
            <a:off x="720724" y="5894930"/>
            <a:ext cx="3060831" cy="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2400" dirty="0"/>
              <a:t>Mismatch error(IDS)</a:t>
            </a:r>
          </a:p>
        </p:txBody>
      </p:sp>
      <p:sp>
        <p:nvSpPr>
          <p:cNvPr id="15" name="Google Shape;97;p14">
            <a:extLst>
              <a:ext uri="{FF2B5EF4-FFF2-40B4-BE49-F238E27FC236}">
                <a16:creationId xmlns:a16="http://schemas.microsoft.com/office/drawing/2014/main" id="{7ACF9D7D-67CA-DA45-BD4C-18B1C3F73E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550203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14">
            <a:extLst>
              <a:ext uri="{FF2B5EF4-FFF2-40B4-BE49-F238E27FC236}">
                <a16:creationId xmlns:a16="http://schemas.microsoft.com/office/drawing/2014/main" id="{89998788-57A4-744F-95E7-8FFEB19A067E}"/>
              </a:ext>
            </a:extLst>
          </p:cNvPr>
          <p:cNvSpPr txBox="1">
            <a:spLocks/>
          </p:cNvSpPr>
          <p:nvPr/>
        </p:nvSpPr>
        <p:spPr>
          <a:xfrm>
            <a:off x="457200" y="1796600"/>
            <a:ext cx="6234098" cy="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2400" dirty="0"/>
              <a:t>MOTP (Multiple Object Tracking Precision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88D6729-2BBC-0846-8D76-8CB689777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700" y="2858671"/>
            <a:ext cx="2959100" cy="19812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E041385-D9F6-7941-833F-97496CFDA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963" y="2668171"/>
            <a:ext cx="4267200" cy="2362200"/>
          </a:xfrm>
          <a:prstGeom prst="rect">
            <a:avLst/>
          </a:prstGeom>
        </p:spPr>
      </p:pic>
      <p:sp>
        <p:nvSpPr>
          <p:cNvPr id="15" name="Google Shape;97;p14">
            <a:extLst>
              <a:ext uri="{FF2B5EF4-FFF2-40B4-BE49-F238E27FC236}">
                <a16:creationId xmlns:a16="http://schemas.microsoft.com/office/drawing/2014/main" id="{3909BB83-6A4A-914E-9B81-691E2FCC77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811386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2091643-2D7D-1343-8428-92BAD55FB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695706"/>
              </p:ext>
            </p:extLst>
          </p:nvPr>
        </p:nvGraphicFramePr>
        <p:xfrm>
          <a:off x="316731" y="2001982"/>
          <a:ext cx="8510538" cy="32320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53649">
                  <a:extLst>
                    <a:ext uri="{9D8B030D-6E8A-4147-A177-3AD203B41FA5}">
                      <a16:colId xmlns:a16="http://schemas.microsoft.com/office/drawing/2014/main" val="3547358830"/>
                    </a:ext>
                  </a:extLst>
                </a:gridCol>
                <a:gridCol w="1545892">
                  <a:extLst>
                    <a:ext uri="{9D8B030D-6E8A-4147-A177-3AD203B41FA5}">
                      <a16:colId xmlns:a16="http://schemas.microsoft.com/office/drawing/2014/main" val="1878035730"/>
                    </a:ext>
                  </a:extLst>
                </a:gridCol>
                <a:gridCol w="1504505">
                  <a:extLst>
                    <a:ext uri="{9D8B030D-6E8A-4147-A177-3AD203B41FA5}">
                      <a16:colId xmlns:a16="http://schemas.microsoft.com/office/drawing/2014/main" val="3050858428"/>
                    </a:ext>
                  </a:extLst>
                </a:gridCol>
                <a:gridCol w="1603246">
                  <a:extLst>
                    <a:ext uri="{9D8B030D-6E8A-4147-A177-3AD203B41FA5}">
                      <a16:colId xmlns:a16="http://schemas.microsoft.com/office/drawing/2014/main" val="1575993187"/>
                    </a:ext>
                  </a:extLst>
                </a:gridCol>
                <a:gridCol w="1603246">
                  <a:extLst>
                    <a:ext uri="{9D8B030D-6E8A-4147-A177-3AD203B41FA5}">
                      <a16:colId xmlns:a16="http://schemas.microsoft.com/office/drawing/2014/main" val="696007619"/>
                    </a:ext>
                  </a:extLst>
                </a:gridCol>
              </a:tblGrid>
              <a:tr h="793044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MOTA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MOTP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Training</a:t>
                      </a:r>
                    </a:p>
                    <a:p>
                      <a:pPr algn="ctr"/>
                      <a:r>
                        <a:rPr lang="en-US" altLang="zh-CN" sz="1600" dirty="0"/>
                        <a:t>time</a:t>
                      </a:r>
                      <a:endParaRPr lang="zh-CN" altLang="en-US" sz="1600" dirty="0"/>
                    </a:p>
                    <a:p>
                      <a:pPr algn="ctr"/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Inference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time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(per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frame)</a:t>
                      </a:r>
                      <a:endParaRPr lang="zh-CN" altLang="en-US" sz="1600" dirty="0"/>
                    </a:p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601958"/>
                  </a:ext>
                </a:extLst>
              </a:tr>
              <a:tr h="7930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Trackformer</a:t>
                      </a:r>
                      <a:endParaRPr lang="en-US" altLang="zh-CN" sz="1600" dirty="0"/>
                    </a:p>
                    <a:p>
                      <a:pPr algn="ctr"/>
                      <a:r>
                        <a:rPr lang="en-US" altLang="zh-CN" sz="1600" dirty="0"/>
                        <a:t>(Label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with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root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Chloroplast)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74.6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85.1</a:t>
                      </a:r>
                      <a:endParaRPr lang="zh-CN" altLang="en-US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days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20s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391368"/>
                  </a:ext>
                </a:extLst>
              </a:tr>
              <a:tr h="793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600" dirty="0" err="1"/>
                        <a:t>Trackformer</a:t>
                      </a:r>
                      <a:endParaRPr lang="zh-CN" altLang="en-US" sz="1600" dirty="0"/>
                    </a:p>
                    <a:p>
                      <a:pPr algn="ctr"/>
                      <a:r>
                        <a:rPr lang="en-US" altLang="zh-CN" sz="1600" dirty="0"/>
                        <a:t>(Label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only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 err="1"/>
                        <a:t>Stromule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/>
                        <a:t>42.0</a:t>
                      </a:r>
                      <a:endParaRPr lang="zh-CN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/>
                        <a:t>70.5</a:t>
                      </a:r>
                      <a:endParaRPr lang="zh-CN" altLang="en-US" sz="16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days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18s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12798"/>
                  </a:ext>
                </a:extLst>
              </a:tr>
              <a:tr h="7930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Snake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Algorithm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68.9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85.3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NA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56s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190581"/>
                  </a:ext>
                </a:extLst>
              </a:tr>
            </a:tbl>
          </a:graphicData>
        </a:graphic>
      </p:graphicFrame>
      <p:sp>
        <p:nvSpPr>
          <p:cNvPr id="6" name="Google Shape;97;p14">
            <a:extLst>
              <a:ext uri="{FF2B5EF4-FFF2-40B4-BE49-F238E27FC236}">
                <a16:creationId xmlns:a16="http://schemas.microsoft.com/office/drawing/2014/main" id="{ABBE9AE0-D1D8-FB4F-868C-3AE4B66012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344463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277091" y="17526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4400"/>
            </a:pPr>
            <a:r>
              <a:rPr lang="en-US" altLang="zh-CN" sz="4400" dirty="0"/>
              <a:t>What we accomplished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Trained the </a:t>
            </a:r>
            <a:r>
              <a:rPr lang="en-US" altLang="zh-CN" dirty="0" err="1"/>
              <a:t>TransUNet</a:t>
            </a:r>
            <a:r>
              <a:rPr lang="en-US" altLang="zh-CN" dirty="0"/>
              <a:t> model for</a:t>
            </a:r>
            <a:r>
              <a:rPr lang="zh-CN" altLang="en-US" dirty="0"/>
              <a:t> </a:t>
            </a:r>
            <a:r>
              <a:rPr lang="en-US" altLang="zh-CN" dirty="0"/>
              <a:t>segmentation of microscopy images.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Compared with the previous </a:t>
            </a:r>
            <a:r>
              <a:rPr lang="en-US" altLang="zh-CN" dirty="0" err="1"/>
              <a:t>UNet</a:t>
            </a:r>
            <a:r>
              <a:rPr lang="en-US" altLang="zh-CN" dirty="0"/>
              <a:t> version in</a:t>
            </a:r>
            <a:r>
              <a:rPr lang="zh-CN" altLang="en-US" dirty="0"/>
              <a:t> </a:t>
            </a:r>
            <a:r>
              <a:rPr lang="en-US" altLang="zh-CN" dirty="0"/>
              <a:t>terms</a:t>
            </a:r>
            <a:r>
              <a:rPr lang="zh-CN" altLang="en-US" dirty="0"/>
              <a:t> </a:t>
            </a:r>
            <a:r>
              <a:rPr lang="en-US" altLang="zh-CN" dirty="0"/>
              <a:t>of computational cost, memory, and accuracy.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Trained the </a:t>
            </a:r>
            <a:r>
              <a:rPr lang="en-US" altLang="zh-CN" dirty="0" err="1"/>
              <a:t>TrackFormer</a:t>
            </a:r>
            <a:r>
              <a:rPr lang="en-US" altLang="zh-CN" dirty="0"/>
              <a:t> for </a:t>
            </a:r>
            <a:r>
              <a:rPr lang="en-US" altLang="zh-CN" dirty="0" err="1"/>
              <a:t>Stromule</a:t>
            </a:r>
            <a:r>
              <a:rPr lang="en-US" altLang="zh-CN" dirty="0"/>
              <a:t> detection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tracking,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compared the tracking result with previous computer vision based approach.</a:t>
            </a:r>
            <a:endParaRPr dirty="0"/>
          </a:p>
        </p:txBody>
      </p:sp>
      <p:sp>
        <p:nvSpPr>
          <p:cNvPr id="9" name="Google Shape;97;p14">
            <a:extLst>
              <a:ext uri="{FF2B5EF4-FFF2-40B4-BE49-F238E27FC236}">
                <a16:creationId xmlns:a16="http://schemas.microsoft.com/office/drawing/2014/main" id="{50544803-FE26-5F4F-99BC-5C70CC893F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656986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354995" y="1544106"/>
            <a:ext cx="8229600" cy="85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4400"/>
            </a:pPr>
            <a:r>
              <a:rPr lang="en-US" altLang="zh-CN" sz="4400" dirty="0"/>
              <a:t>What we accomplished</a:t>
            </a:r>
          </a:p>
          <a:p>
            <a:pPr marL="457200" lvl="1" indent="0">
              <a:spcBef>
                <a:spcPts val="800"/>
              </a:spcBef>
              <a:buSzPts val="4000"/>
              <a:buNone/>
            </a:pPr>
            <a:endParaRPr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A29FD0B-0D8D-1A4A-9D06-C7F7D083E8C8}"/>
              </a:ext>
            </a:extLst>
          </p:cNvPr>
          <p:cNvGrpSpPr/>
          <p:nvPr/>
        </p:nvGrpSpPr>
        <p:grpSpPr>
          <a:xfrm>
            <a:off x="111368" y="2178628"/>
            <a:ext cx="8921264" cy="4463838"/>
            <a:chOff x="111368" y="2056671"/>
            <a:chExt cx="8921264" cy="4463838"/>
          </a:xfrm>
        </p:grpSpPr>
        <p:sp>
          <p:nvSpPr>
            <p:cNvPr id="18" name="圆角矩形 17">
              <a:extLst>
                <a:ext uri="{FF2B5EF4-FFF2-40B4-BE49-F238E27FC236}">
                  <a16:creationId xmlns:a16="http://schemas.microsoft.com/office/drawing/2014/main" id="{198A417E-31F2-7C41-9751-DBC7A55AE560}"/>
                </a:ext>
              </a:extLst>
            </p:cNvPr>
            <p:cNvSpPr/>
            <p:nvPr/>
          </p:nvSpPr>
          <p:spPr>
            <a:xfrm>
              <a:off x="111368" y="2896776"/>
              <a:ext cx="8921264" cy="362373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标题 1">
              <a:extLst>
                <a:ext uri="{FF2B5EF4-FFF2-40B4-BE49-F238E27FC236}">
                  <a16:creationId xmlns:a16="http://schemas.microsoft.com/office/drawing/2014/main" id="{84FF230D-904C-0C4B-9A82-26F106BC38A7}"/>
                </a:ext>
              </a:extLst>
            </p:cNvPr>
            <p:cNvSpPr txBox="1">
              <a:spLocks/>
            </p:cNvSpPr>
            <p:nvPr/>
          </p:nvSpPr>
          <p:spPr>
            <a:xfrm>
              <a:off x="389466" y="2080486"/>
              <a:ext cx="2064894" cy="532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 fontScale="925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CDDD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kumimoji="1" lang="en-US" altLang="zh-CN" sz="2400" dirty="0"/>
                <a:t>Data acquisition</a:t>
              </a: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28DBF1F0-0E73-6D43-A614-0ECF933CEF46}"/>
                </a:ext>
              </a:extLst>
            </p:cNvPr>
            <p:cNvGrpSpPr/>
            <p:nvPr/>
          </p:nvGrpSpPr>
          <p:grpSpPr>
            <a:xfrm>
              <a:off x="378999" y="3962543"/>
              <a:ext cx="8307801" cy="1430866"/>
              <a:chOff x="304800" y="3261585"/>
              <a:chExt cx="8307801" cy="143086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225A6BBC-1257-6047-9AB7-D5C6120E3A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3261585"/>
                <a:ext cx="869901" cy="1430866"/>
              </a:xfrm>
              <a:prstGeom prst="rect">
                <a:avLst/>
              </a:prstGeom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9B6F23C4-E155-DE4D-85BA-E3797DE8B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67619" y="3425283"/>
                <a:ext cx="1642989" cy="1070636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A8D7CDD2-F0BA-6549-81F7-59C77CF5F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95596" y="3425283"/>
                <a:ext cx="1638954" cy="1072402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BA60BE88-3FFF-574D-8A2C-A38B66FFE6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69612" y="3408350"/>
                <a:ext cx="1642989" cy="1070636"/>
              </a:xfrm>
              <a:prstGeom prst="rect">
                <a:avLst/>
              </a:prstGeom>
            </p:spPr>
          </p:pic>
          <p:cxnSp>
            <p:nvCxnSpPr>
              <p:cNvPr id="35" name="直线箭头连接符 34">
                <a:extLst>
                  <a:ext uri="{FF2B5EF4-FFF2-40B4-BE49-F238E27FC236}">
                    <a16:creationId xmlns:a16="http://schemas.microsoft.com/office/drawing/2014/main" id="{52D88DDA-AFDE-FD45-87CF-04E4144606FF}"/>
                  </a:ext>
                </a:extLst>
              </p:cNvPr>
              <p:cNvCxnSpPr/>
              <p:nvPr/>
            </p:nvCxnSpPr>
            <p:spPr>
              <a:xfrm>
                <a:off x="1174701" y="3977018"/>
                <a:ext cx="56943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线箭头连接符 35">
                <a:extLst>
                  <a:ext uri="{FF2B5EF4-FFF2-40B4-BE49-F238E27FC236}">
                    <a16:creationId xmlns:a16="http://schemas.microsoft.com/office/drawing/2014/main" id="{14197E91-37B2-6A48-87E6-2AF64507ACFD}"/>
                  </a:ext>
                </a:extLst>
              </p:cNvPr>
              <p:cNvCxnSpPr/>
              <p:nvPr/>
            </p:nvCxnSpPr>
            <p:spPr>
              <a:xfrm>
                <a:off x="3630034" y="3990752"/>
                <a:ext cx="56943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线箭头连接符 36">
                <a:extLst>
                  <a:ext uri="{FF2B5EF4-FFF2-40B4-BE49-F238E27FC236}">
                    <a16:creationId xmlns:a16="http://schemas.microsoft.com/office/drawing/2014/main" id="{E04AB917-BE32-8F4B-A140-E4FA195AE09E}"/>
                  </a:ext>
                </a:extLst>
              </p:cNvPr>
              <p:cNvCxnSpPr/>
              <p:nvPr/>
            </p:nvCxnSpPr>
            <p:spPr>
              <a:xfrm>
                <a:off x="6220834" y="3990752"/>
                <a:ext cx="56943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标题 1">
              <a:extLst>
                <a:ext uri="{FF2B5EF4-FFF2-40B4-BE49-F238E27FC236}">
                  <a16:creationId xmlns:a16="http://schemas.microsoft.com/office/drawing/2014/main" id="{7472C568-EA53-4C40-945D-EC1CEBA376E7}"/>
                </a:ext>
              </a:extLst>
            </p:cNvPr>
            <p:cNvSpPr txBox="1">
              <a:spLocks/>
            </p:cNvSpPr>
            <p:nvPr/>
          </p:nvSpPr>
          <p:spPr>
            <a:xfrm>
              <a:off x="2882303" y="2075030"/>
              <a:ext cx="2064894" cy="532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CDDD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kumimoji="1" lang="en-US" altLang="zh-CN" sz="2400" dirty="0"/>
                <a:t>Segmentation</a:t>
              </a:r>
            </a:p>
          </p:txBody>
        </p:sp>
        <p:sp>
          <p:nvSpPr>
            <p:cNvPr id="22" name="标题 1">
              <a:extLst>
                <a:ext uri="{FF2B5EF4-FFF2-40B4-BE49-F238E27FC236}">
                  <a16:creationId xmlns:a16="http://schemas.microsoft.com/office/drawing/2014/main" id="{D4886717-F6E3-9448-96B4-CBB21649753C}"/>
                </a:ext>
              </a:extLst>
            </p:cNvPr>
            <p:cNvSpPr txBox="1">
              <a:spLocks/>
            </p:cNvSpPr>
            <p:nvPr/>
          </p:nvSpPr>
          <p:spPr>
            <a:xfrm>
              <a:off x="5215073" y="2056671"/>
              <a:ext cx="2943481" cy="532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CDDD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kumimoji="1" lang="en-US" altLang="zh-CN" sz="2400" dirty="0"/>
                <a:t>Detection</a:t>
              </a:r>
              <a:r>
                <a:rPr kumimoji="1" lang="zh-CN" altLang="en-US" sz="2400" dirty="0"/>
                <a:t> </a:t>
              </a:r>
              <a:r>
                <a:rPr kumimoji="1" lang="en-US" altLang="zh-CN" sz="2400" dirty="0"/>
                <a:t>&amp;</a:t>
              </a:r>
              <a:r>
                <a:rPr kumimoji="1" lang="zh-CN" altLang="en-US" sz="2400" dirty="0"/>
                <a:t> </a:t>
              </a:r>
              <a:r>
                <a:rPr kumimoji="1" lang="en-US" altLang="zh-CN" sz="2400" dirty="0"/>
                <a:t>Tracking</a:t>
              </a:r>
            </a:p>
          </p:txBody>
        </p:sp>
        <p:sp>
          <p:nvSpPr>
            <p:cNvPr id="23" name="标题 1">
              <a:extLst>
                <a:ext uri="{FF2B5EF4-FFF2-40B4-BE49-F238E27FC236}">
                  <a16:creationId xmlns:a16="http://schemas.microsoft.com/office/drawing/2014/main" id="{98687801-8142-924D-890B-42148AD34782}"/>
                </a:ext>
              </a:extLst>
            </p:cNvPr>
            <p:cNvSpPr txBox="1">
              <a:spLocks/>
            </p:cNvSpPr>
            <p:nvPr/>
          </p:nvSpPr>
          <p:spPr>
            <a:xfrm>
              <a:off x="389466" y="3204404"/>
              <a:ext cx="2064894" cy="532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CDDD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kumimoji="1" lang="en-US" altLang="zh-CN" sz="2400" dirty="0">
                  <a:solidFill>
                    <a:srgbClr val="0070C0"/>
                  </a:solidFill>
                </a:rPr>
                <a:t>Old</a:t>
              </a:r>
              <a:r>
                <a:rPr kumimoji="1" lang="zh-CN" altLang="en-US" sz="2400" dirty="0">
                  <a:solidFill>
                    <a:srgbClr val="0070C0"/>
                  </a:solidFill>
                </a:rPr>
                <a:t> </a:t>
              </a:r>
              <a:r>
                <a:rPr kumimoji="1" lang="en-US" altLang="zh-CN" sz="2400" dirty="0">
                  <a:solidFill>
                    <a:srgbClr val="0070C0"/>
                  </a:solidFill>
                </a:rPr>
                <a:t>Pipeline</a:t>
              </a:r>
            </a:p>
          </p:txBody>
        </p:sp>
        <p:sp>
          <p:nvSpPr>
            <p:cNvPr id="24" name="标题 1">
              <a:extLst>
                <a:ext uri="{FF2B5EF4-FFF2-40B4-BE49-F238E27FC236}">
                  <a16:creationId xmlns:a16="http://schemas.microsoft.com/office/drawing/2014/main" id="{F54FC485-F38C-6D4A-A72D-000B11CAB20E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5508228"/>
              <a:ext cx="2064894" cy="532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CDDD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kumimoji="1" lang="en-US" altLang="zh-CN" sz="2400" dirty="0">
                  <a:solidFill>
                    <a:srgbClr val="0070C0"/>
                  </a:solidFill>
                </a:rPr>
                <a:t>New</a:t>
              </a:r>
              <a:r>
                <a:rPr kumimoji="1" lang="zh-CN" altLang="en-US" sz="2400" dirty="0">
                  <a:solidFill>
                    <a:srgbClr val="0070C0"/>
                  </a:solidFill>
                </a:rPr>
                <a:t> </a:t>
              </a:r>
              <a:r>
                <a:rPr kumimoji="1" lang="en-US" altLang="zh-CN" sz="2400" dirty="0">
                  <a:solidFill>
                    <a:srgbClr val="0070C0"/>
                  </a:solidFill>
                </a:rPr>
                <a:t>Pipeline</a:t>
              </a: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AD2F676F-9AC0-744F-92AF-35F36DB1E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7392"/>
            <a:stretch/>
          </p:blipFill>
          <p:spPr>
            <a:xfrm>
              <a:off x="3453324" y="3189760"/>
              <a:ext cx="1105115" cy="680754"/>
            </a:xfrm>
            <a:prstGeom prst="rect">
              <a:avLst/>
            </a:prstGeom>
          </p:spPr>
        </p:pic>
        <p:sp>
          <p:nvSpPr>
            <p:cNvPr id="26" name="标题 1">
              <a:extLst>
                <a:ext uri="{FF2B5EF4-FFF2-40B4-BE49-F238E27FC236}">
                  <a16:creationId xmlns:a16="http://schemas.microsoft.com/office/drawing/2014/main" id="{40406EE2-E1E8-5242-B29F-31A7CDA3921E}"/>
                </a:ext>
              </a:extLst>
            </p:cNvPr>
            <p:cNvSpPr txBox="1">
              <a:spLocks/>
            </p:cNvSpPr>
            <p:nvPr/>
          </p:nvSpPr>
          <p:spPr>
            <a:xfrm>
              <a:off x="2922635" y="3876832"/>
              <a:ext cx="2064894" cy="532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CDDD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kumimoji="1" lang="en-US" altLang="zh-CN" sz="1600" dirty="0" err="1">
                  <a:solidFill>
                    <a:srgbClr val="0070C0"/>
                  </a:solidFill>
                </a:rPr>
                <a:t>Unet</a:t>
              </a:r>
              <a:endParaRPr kumimoji="1" lang="en-US" altLang="zh-CN" sz="1600" dirty="0">
                <a:solidFill>
                  <a:srgbClr val="0070C0"/>
                </a:solidFill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C2B8CAE6-97F8-F84E-85BD-0578D1C2D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736"/>
            <a:stretch/>
          </p:blipFill>
          <p:spPr>
            <a:xfrm>
              <a:off x="3479799" y="5579640"/>
              <a:ext cx="1249873" cy="747979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61CE237D-ECE6-154C-A964-2F5720BA730A}"/>
                </a:ext>
              </a:extLst>
            </p:cNvPr>
            <p:cNvSpPr txBox="1">
              <a:spLocks/>
            </p:cNvSpPr>
            <p:nvPr/>
          </p:nvSpPr>
          <p:spPr>
            <a:xfrm>
              <a:off x="3072289" y="5064225"/>
              <a:ext cx="2064894" cy="532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CDDD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kumimoji="1" lang="en-US" altLang="zh-CN" sz="1600" dirty="0" err="1">
                  <a:solidFill>
                    <a:srgbClr val="0070C0"/>
                  </a:solidFill>
                </a:rPr>
                <a:t>TransUnet</a:t>
              </a:r>
              <a:endParaRPr kumimoji="1" lang="en-US" altLang="zh-CN" sz="1600" dirty="0">
                <a:solidFill>
                  <a:srgbClr val="0070C0"/>
                </a:solidFill>
              </a:endParaRPr>
            </a:p>
          </p:txBody>
        </p:sp>
        <p:sp>
          <p:nvSpPr>
            <p:cNvPr id="29" name="终止符 28">
              <a:extLst>
                <a:ext uri="{FF2B5EF4-FFF2-40B4-BE49-F238E27FC236}">
                  <a16:creationId xmlns:a16="http://schemas.microsoft.com/office/drawing/2014/main" id="{A2E4F3C0-968B-6B46-83A5-883C54A4C484}"/>
                </a:ext>
              </a:extLst>
            </p:cNvPr>
            <p:cNvSpPr/>
            <p:nvPr/>
          </p:nvSpPr>
          <p:spPr>
            <a:xfrm>
              <a:off x="5775415" y="3369733"/>
              <a:ext cx="1608667" cy="500781"/>
            </a:xfrm>
            <a:prstGeom prst="flowChartTerminator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Snake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Algorithm</a:t>
              </a:r>
              <a:endParaRPr kumimoji="1" lang="zh-CN" altLang="en-US" dirty="0"/>
            </a:p>
          </p:txBody>
        </p:sp>
        <p:sp>
          <p:nvSpPr>
            <p:cNvPr id="30" name="终止符 29">
              <a:extLst>
                <a:ext uri="{FF2B5EF4-FFF2-40B4-BE49-F238E27FC236}">
                  <a16:creationId xmlns:a16="http://schemas.microsoft.com/office/drawing/2014/main" id="{27B4E340-4751-6840-A2CB-FC9F4FF0EC50}"/>
                </a:ext>
              </a:extLst>
            </p:cNvPr>
            <p:cNvSpPr/>
            <p:nvPr/>
          </p:nvSpPr>
          <p:spPr>
            <a:xfrm>
              <a:off x="5890525" y="5505547"/>
              <a:ext cx="1608667" cy="500781"/>
            </a:xfrm>
            <a:prstGeom prst="flowChartTerminator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err="1"/>
                <a:t>TrackFormer</a:t>
              </a:r>
              <a:endParaRPr kumimoji="1" lang="zh-CN" altLang="en-US" dirty="0"/>
            </a:p>
          </p:txBody>
        </p:sp>
      </p:grpSp>
      <p:sp>
        <p:nvSpPr>
          <p:cNvPr id="40" name="Google Shape;97;p14">
            <a:extLst>
              <a:ext uri="{FF2B5EF4-FFF2-40B4-BE49-F238E27FC236}">
                <a16:creationId xmlns:a16="http://schemas.microsoft.com/office/drawing/2014/main" id="{34340B6A-7852-BC45-B130-3A8EC7F7F8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246541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Lessons Learned</a:t>
            </a:r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Explored Transformer based models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 </a:t>
            </a:r>
            <a:r>
              <a:rPr lang="en-US" altLang="zh-CN" dirty="0"/>
              <a:t>segmentation,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tracking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Microscopy Images.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evaluate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working</a:t>
            </a:r>
            <a:r>
              <a:rPr lang="zh-CN" altLang="en-US" dirty="0"/>
              <a:t> </a:t>
            </a:r>
            <a:r>
              <a:rPr lang="en-US" altLang="zh-CN" dirty="0"/>
              <a:t>pipeline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research.</a:t>
            </a:r>
            <a:endParaRPr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Facilitate research with machine learning methods and HPC resources.</a:t>
            </a:r>
          </a:p>
        </p:txBody>
      </p:sp>
    </p:spTree>
    <p:extLst>
      <p:ext uri="{BB962C8B-B14F-4D97-AF65-F5344CB8AC3E}">
        <p14:creationId xmlns:p14="http://schemas.microsoft.com/office/powerpoint/2010/main" val="25231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6FCE678-36CC-344C-82D0-8E1B3020B3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17312" y="1783048"/>
            <a:ext cx="7749172" cy="39739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F9831DC-8E57-F44B-BC49-49EA4AB06B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112281" y="2374352"/>
            <a:ext cx="7159234" cy="2791326"/>
          </a:xfrm>
          <a:prstGeom prst="rect">
            <a:avLst/>
          </a:prstGeom>
        </p:spPr>
      </p:pic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ADA4FEBC-D578-1242-BB2F-75459262FD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212601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None/>
            </a:pPr>
            <a:r>
              <a:rPr lang="en-US" altLang="zh-CN" sz="4400" dirty="0">
                <a:latin typeface="Calibri"/>
                <a:ea typeface="Calibri"/>
                <a:cs typeface="Calibri"/>
                <a:sym typeface="Calibri"/>
              </a:rPr>
              <a:t>Thank you!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9619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434F1729-31E3-F342-90DF-668E593C4E7F}"/>
              </a:ext>
            </a:extLst>
          </p:cNvPr>
          <p:cNvSpPr/>
          <p:nvPr/>
        </p:nvSpPr>
        <p:spPr>
          <a:xfrm>
            <a:off x="111368" y="2896776"/>
            <a:ext cx="8921264" cy="36237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A213C06-8F45-AB4D-AF4C-76D996C09C26}"/>
              </a:ext>
            </a:extLst>
          </p:cNvPr>
          <p:cNvSpPr txBox="1">
            <a:spLocks/>
          </p:cNvSpPr>
          <p:nvPr/>
        </p:nvSpPr>
        <p:spPr>
          <a:xfrm>
            <a:off x="389466" y="2080486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/>
              <a:t>Data acquisition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50703C4-F3E1-FC41-8431-AC686D94D12C}"/>
              </a:ext>
            </a:extLst>
          </p:cNvPr>
          <p:cNvGrpSpPr/>
          <p:nvPr/>
        </p:nvGrpSpPr>
        <p:grpSpPr>
          <a:xfrm>
            <a:off x="378999" y="3962543"/>
            <a:ext cx="8307801" cy="1430866"/>
            <a:chOff x="304800" y="3261585"/>
            <a:chExt cx="8307801" cy="143086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0CF2987-C119-8B4F-9BE5-6382E537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3261585"/>
              <a:ext cx="869901" cy="143086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099D888-9F65-FE4A-9204-672B4C21B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7619" y="3425283"/>
              <a:ext cx="1642989" cy="107063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3EC714-75C8-0E4D-B5A4-76BFC4E77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5596" y="3425283"/>
              <a:ext cx="1638954" cy="107240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6FD7B33-9980-DD44-A392-1F85849FC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9612" y="3408350"/>
              <a:ext cx="1642989" cy="1070636"/>
            </a:xfrm>
            <a:prstGeom prst="rect">
              <a:avLst/>
            </a:prstGeom>
          </p:spPr>
        </p:pic>
        <p:cxnSp>
          <p:nvCxnSpPr>
            <p:cNvPr id="12" name="直线箭头连接符 11">
              <a:extLst>
                <a:ext uri="{FF2B5EF4-FFF2-40B4-BE49-F238E27FC236}">
                  <a16:creationId xmlns:a16="http://schemas.microsoft.com/office/drawing/2014/main" id="{0CB391A1-CFB9-684F-92F2-B663430F77A1}"/>
                </a:ext>
              </a:extLst>
            </p:cNvPr>
            <p:cNvCxnSpPr/>
            <p:nvPr/>
          </p:nvCxnSpPr>
          <p:spPr>
            <a:xfrm>
              <a:off x="1174701" y="3977018"/>
              <a:ext cx="5694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箭头连接符 13">
              <a:extLst>
                <a:ext uri="{FF2B5EF4-FFF2-40B4-BE49-F238E27FC236}">
                  <a16:creationId xmlns:a16="http://schemas.microsoft.com/office/drawing/2014/main" id="{8DE28843-DF4C-7D42-B68A-51BAC1179205}"/>
                </a:ext>
              </a:extLst>
            </p:cNvPr>
            <p:cNvCxnSpPr/>
            <p:nvPr/>
          </p:nvCxnSpPr>
          <p:spPr>
            <a:xfrm>
              <a:off x="3630034" y="3990752"/>
              <a:ext cx="5694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箭头连接符 14">
              <a:extLst>
                <a:ext uri="{FF2B5EF4-FFF2-40B4-BE49-F238E27FC236}">
                  <a16:creationId xmlns:a16="http://schemas.microsoft.com/office/drawing/2014/main" id="{BB8C151E-150D-ED49-8336-F10AFC9B323E}"/>
                </a:ext>
              </a:extLst>
            </p:cNvPr>
            <p:cNvCxnSpPr/>
            <p:nvPr/>
          </p:nvCxnSpPr>
          <p:spPr>
            <a:xfrm>
              <a:off x="6220834" y="3990752"/>
              <a:ext cx="5694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标题 1">
            <a:extLst>
              <a:ext uri="{FF2B5EF4-FFF2-40B4-BE49-F238E27FC236}">
                <a16:creationId xmlns:a16="http://schemas.microsoft.com/office/drawing/2014/main" id="{87ED3DE0-AD08-1240-9F7F-4FFE74CD3A3F}"/>
              </a:ext>
            </a:extLst>
          </p:cNvPr>
          <p:cNvSpPr txBox="1">
            <a:spLocks/>
          </p:cNvSpPr>
          <p:nvPr/>
        </p:nvSpPr>
        <p:spPr>
          <a:xfrm>
            <a:off x="2882303" y="2075030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/>
              <a:t>Segmentation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8D0E16A0-02C1-1247-9ACE-F03048202830}"/>
              </a:ext>
            </a:extLst>
          </p:cNvPr>
          <p:cNvSpPr txBox="1">
            <a:spLocks/>
          </p:cNvSpPr>
          <p:nvPr/>
        </p:nvSpPr>
        <p:spPr>
          <a:xfrm>
            <a:off x="5215073" y="2056671"/>
            <a:ext cx="2943481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/>
              <a:t>Detection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&amp;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Tracking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09124B29-D942-B846-846B-DC52505C3845}"/>
              </a:ext>
            </a:extLst>
          </p:cNvPr>
          <p:cNvSpPr txBox="1">
            <a:spLocks/>
          </p:cNvSpPr>
          <p:nvPr/>
        </p:nvSpPr>
        <p:spPr>
          <a:xfrm>
            <a:off x="389466" y="3204404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>
                <a:solidFill>
                  <a:srgbClr val="0070C0"/>
                </a:solidFill>
              </a:rPr>
              <a:t>Old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Pipeline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866EBEEB-EF33-B249-834A-F0A8A371DC25}"/>
              </a:ext>
            </a:extLst>
          </p:cNvPr>
          <p:cNvSpPr txBox="1">
            <a:spLocks/>
          </p:cNvSpPr>
          <p:nvPr/>
        </p:nvSpPr>
        <p:spPr>
          <a:xfrm>
            <a:off x="457200" y="5508228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>
                <a:solidFill>
                  <a:srgbClr val="0070C0"/>
                </a:solidFill>
              </a:rPr>
              <a:t>New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Pipeline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A336834-E92C-4A43-95DA-9AF15BF5C9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392"/>
          <a:stretch/>
        </p:blipFill>
        <p:spPr>
          <a:xfrm>
            <a:off x="3453324" y="3189760"/>
            <a:ext cx="1105115" cy="680754"/>
          </a:xfrm>
          <a:prstGeom prst="rect">
            <a:avLst/>
          </a:prstGeom>
        </p:spPr>
      </p:pic>
      <p:sp>
        <p:nvSpPr>
          <p:cNvPr id="26" name="标题 1">
            <a:extLst>
              <a:ext uri="{FF2B5EF4-FFF2-40B4-BE49-F238E27FC236}">
                <a16:creationId xmlns:a16="http://schemas.microsoft.com/office/drawing/2014/main" id="{111D6158-3605-F544-AA4F-18661618353C}"/>
              </a:ext>
            </a:extLst>
          </p:cNvPr>
          <p:cNvSpPr txBox="1">
            <a:spLocks/>
          </p:cNvSpPr>
          <p:nvPr/>
        </p:nvSpPr>
        <p:spPr>
          <a:xfrm>
            <a:off x="2922635" y="3876832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1600" dirty="0" err="1">
                <a:solidFill>
                  <a:srgbClr val="0070C0"/>
                </a:solidFill>
              </a:rPr>
              <a:t>Unet</a:t>
            </a:r>
            <a:endParaRPr kumimoji="1" lang="en-US" altLang="zh-CN" sz="1600" dirty="0">
              <a:solidFill>
                <a:srgbClr val="0070C0"/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D08B6AE7-187C-D84F-9A22-12AE9941D2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736"/>
          <a:stretch/>
        </p:blipFill>
        <p:spPr>
          <a:xfrm>
            <a:off x="3479799" y="5579640"/>
            <a:ext cx="1249873" cy="747979"/>
          </a:xfrm>
          <a:prstGeom prst="rect">
            <a:avLst/>
          </a:prstGeom>
        </p:spPr>
      </p:pic>
      <p:sp>
        <p:nvSpPr>
          <p:cNvPr id="29" name="标题 1">
            <a:extLst>
              <a:ext uri="{FF2B5EF4-FFF2-40B4-BE49-F238E27FC236}">
                <a16:creationId xmlns:a16="http://schemas.microsoft.com/office/drawing/2014/main" id="{7FEB6689-2CEC-B249-B28D-CE91D2E72D16}"/>
              </a:ext>
            </a:extLst>
          </p:cNvPr>
          <p:cNvSpPr txBox="1">
            <a:spLocks/>
          </p:cNvSpPr>
          <p:nvPr/>
        </p:nvSpPr>
        <p:spPr>
          <a:xfrm>
            <a:off x="3072289" y="5064225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1600" dirty="0" err="1">
                <a:solidFill>
                  <a:srgbClr val="0070C0"/>
                </a:solidFill>
              </a:rPr>
              <a:t>TransUnet</a:t>
            </a:r>
            <a:endParaRPr kumimoji="1" lang="en-US" altLang="zh-CN" sz="1600" dirty="0">
              <a:solidFill>
                <a:srgbClr val="0070C0"/>
              </a:solidFill>
            </a:endParaRPr>
          </a:p>
        </p:txBody>
      </p:sp>
      <p:sp>
        <p:nvSpPr>
          <p:cNvPr id="28" name="终止符 27">
            <a:extLst>
              <a:ext uri="{FF2B5EF4-FFF2-40B4-BE49-F238E27FC236}">
                <a16:creationId xmlns:a16="http://schemas.microsoft.com/office/drawing/2014/main" id="{FFD57D6E-DA18-194E-8B9E-B5B917EDC0BB}"/>
              </a:ext>
            </a:extLst>
          </p:cNvPr>
          <p:cNvSpPr/>
          <p:nvPr/>
        </p:nvSpPr>
        <p:spPr>
          <a:xfrm>
            <a:off x="5775415" y="3369733"/>
            <a:ext cx="1608667" cy="500781"/>
          </a:xfrm>
          <a:prstGeom prst="flowChartTerminator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Snake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Algorithm</a:t>
            </a:r>
            <a:endParaRPr kumimoji="1" lang="zh-CN" altLang="en-US" dirty="0"/>
          </a:p>
        </p:txBody>
      </p:sp>
      <p:sp>
        <p:nvSpPr>
          <p:cNvPr id="31" name="终止符 30">
            <a:extLst>
              <a:ext uri="{FF2B5EF4-FFF2-40B4-BE49-F238E27FC236}">
                <a16:creationId xmlns:a16="http://schemas.microsoft.com/office/drawing/2014/main" id="{5131AD16-912A-EC4B-832E-D462539CE980}"/>
              </a:ext>
            </a:extLst>
          </p:cNvPr>
          <p:cNvSpPr/>
          <p:nvPr/>
        </p:nvSpPr>
        <p:spPr>
          <a:xfrm>
            <a:off x="5890525" y="5505547"/>
            <a:ext cx="1608667" cy="500781"/>
          </a:xfrm>
          <a:prstGeom prst="flowChartTerminator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err="1"/>
              <a:t>TrackFormer</a:t>
            </a:r>
            <a:endParaRPr kumimoji="1" lang="zh-CN" altLang="en-US" dirty="0"/>
          </a:p>
        </p:txBody>
      </p:sp>
      <p:sp>
        <p:nvSpPr>
          <p:cNvPr id="34" name="Google Shape;97;p14">
            <a:extLst>
              <a:ext uri="{FF2B5EF4-FFF2-40B4-BE49-F238E27FC236}">
                <a16:creationId xmlns:a16="http://schemas.microsoft.com/office/drawing/2014/main" id="{ED2C84D0-370B-AC42-940E-239C876D7A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594020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168442" y="1744579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dirty="0"/>
              <a:t>Goals</a:t>
            </a:r>
            <a:endParaRPr sz="20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000" dirty="0"/>
              <a:t>Milestone 1: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Learn the basics of Transformer. 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Set up </a:t>
            </a:r>
            <a:r>
              <a:rPr lang="en-US" altLang="zh-CN" sz="1800" dirty="0" err="1"/>
              <a:t>TransUNet</a:t>
            </a:r>
            <a:r>
              <a:rPr lang="en-US" altLang="zh-CN" sz="1800" dirty="0"/>
              <a:t> to work on microscopy images</a:t>
            </a:r>
            <a:r>
              <a:rPr lang="zh-CN" altLang="en-US" sz="1800" dirty="0"/>
              <a:t> </a:t>
            </a:r>
            <a:r>
              <a:rPr lang="en-US" altLang="zh-CN" sz="1800" dirty="0"/>
              <a:t>which</a:t>
            </a:r>
            <a:r>
              <a:rPr lang="zh-CN" altLang="en-US" sz="1800" dirty="0"/>
              <a:t> </a:t>
            </a:r>
            <a:r>
              <a:rPr lang="en-US" altLang="zh-CN" sz="1800" dirty="0"/>
              <a:t>are</a:t>
            </a:r>
            <a:r>
              <a:rPr lang="zh-CN" altLang="en-US" sz="1800" dirty="0"/>
              <a:t> </a:t>
            </a:r>
            <a:r>
              <a:rPr lang="en-US" altLang="zh-CN" sz="1800" dirty="0"/>
              <a:t>previously trained on </a:t>
            </a:r>
            <a:r>
              <a:rPr lang="en-US" altLang="zh-CN" sz="1800" dirty="0" err="1"/>
              <a:t>UNet</a:t>
            </a:r>
            <a:r>
              <a:rPr lang="en-US" altLang="zh-CN" sz="1800" dirty="0"/>
              <a:t>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000" dirty="0"/>
              <a:t>Milestone 2: 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Complete the segmentation task with </a:t>
            </a:r>
            <a:r>
              <a:rPr lang="en-US" altLang="zh-CN" sz="1800" dirty="0" err="1"/>
              <a:t>TransUNet</a:t>
            </a:r>
            <a:r>
              <a:rPr lang="en-US" altLang="zh-CN" sz="1800" dirty="0"/>
              <a:t>.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Compare to the previous </a:t>
            </a:r>
            <a:r>
              <a:rPr lang="en-US" altLang="zh-CN" sz="1800" dirty="0" err="1"/>
              <a:t>UNet</a:t>
            </a:r>
            <a:r>
              <a:rPr lang="en-US" altLang="zh-CN" sz="1800" dirty="0"/>
              <a:t> version results (computational cost, memory, and accuracy).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000" dirty="0"/>
              <a:t>Milestone 3: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Train the </a:t>
            </a:r>
            <a:r>
              <a:rPr lang="en-US" altLang="zh-CN" sz="1800" dirty="0" err="1"/>
              <a:t>TrackFormer</a:t>
            </a:r>
            <a:r>
              <a:rPr lang="en-US" altLang="zh-CN" sz="1800" dirty="0"/>
              <a:t> and test for </a:t>
            </a:r>
            <a:r>
              <a:rPr lang="en-US" altLang="zh-CN" sz="1800" dirty="0" err="1"/>
              <a:t>Stromule</a:t>
            </a:r>
            <a:r>
              <a:rPr lang="en-US" altLang="zh-CN" sz="1800" dirty="0"/>
              <a:t> tracking.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 Compare the tracking result with previous Computer vision based approach in terms of efficiency and accuracy.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endParaRPr sz="2000" dirty="0"/>
          </a:p>
        </p:txBody>
      </p:sp>
      <p:sp>
        <p:nvSpPr>
          <p:cNvPr id="8" name="Google Shape;97;p14">
            <a:extLst>
              <a:ext uri="{FF2B5EF4-FFF2-40B4-BE49-F238E27FC236}">
                <a16:creationId xmlns:a16="http://schemas.microsoft.com/office/drawing/2014/main" id="{9F4D5001-242A-7B47-BD5F-63A6053012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505682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/>
              <a:t>Timeframe</a:t>
            </a:r>
            <a:endParaRPr sz="32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sz="4000" dirty="0"/>
              <a:t>Start date</a:t>
            </a:r>
            <a:r>
              <a:rPr lang="en-US" altLang="zh-CN" sz="4000" dirty="0"/>
              <a:t>:</a:t>
            </a:r>
            <a:r>
              <a:rPr lang="zh-CN" altLang="en-US" sz="4000" dirty="0"/>
              <a:t> </a:t>
            </a:r>
            <a:r>
              <a:rPr lang="en-US" altLang="zh-CN" sz="4000" dirty="0"/>
              <a:t>June</a:t>
            </a:r>
            <a:r>
              <a:rPr lang="zh-CN" altLang="en-US" sz="4000" dirty="0"/>
              <a:t> </a:t>
            </a:r>
            <a:r>
              <a:rPr lang="en-US" altLang="zh-CN" sz="4000" dirty="0"/>
              <a:t>15, 2023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sz="4000" dirty="0"/>
              <a:t>End date</a:t>
            </a:r>
            <a:r>
              <a:rPr lang="en-US" altLang="zh-CN" sz="4000" dirty="0"/>
              <a:t>:</a:t>
            </a:r>
            <a:r>
              <a:rPr lang="zh-CN" altLang="en-US" sz="4000" dirty="0"/>
              <a:t> </a:t>
            </a:r>
            <a:r>
              <a:rPr lang="en-US" altLang="zh-CN" sz="4000" dirty="0"/>
              <a:t>January 15, 2024</a:t>
            </a:r>
          </a:p>
        </p:txBody>
      </p:sp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3072B276-C689-8C44-80C8-F849A655D1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383940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97831" y="5005680"/>
            <a:ext cx="8229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</a:t>
            </a:r>
            <a:r>
              <a:rPr lang="en" altLang="zh-CN" sz="20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dapt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the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Trans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N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et architecture from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J. Chen et al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. 20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21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Transformer: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long-range dependency;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UNet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: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localization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abilities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Trans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N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et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: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Combined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the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advantages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Shown state-of-art results with different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biological data</a:t>
            </a:r>
            <a:endParaRPr lang="en" altLang="zh-CN" sz="20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C1106B0-BD28-D44D-8721-610B3C64A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04" y="1606572"/>
            <a:ext cx="6619875" cy="3219350"/>
          </a:xfrm>
          <a:prstGeom prst="rect">
            <a:avLst/>
          </a:prstGeom>
        </p:spPr>
      </p:pic>
      <p:sp>
        <p:nvSpPr>
          <p:cNvPr id="8" name="Google Shape;97;p14">
            <a:extLst>
              <a:ext uri="{FF2B5EF4-FFF2-40B4-BE49-F238E27FC236}">
                <a16:creationId xmlns:a16="http://schemas.microsoft.com/office/drawing/2014/main" id="{1F3723DA-CF82-C44B-BC5C-430BF169D1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547601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97831" y="5005680"/>
            <a:ext cx="8229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</a:t>
            </a:r>
            <a:r>
              <a:rPr lang="en" altLang="zh-CN" sz="20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dapt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the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Trans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N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et architecture from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J. Chen et al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. 20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21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Divide the our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data (training set : test set =7:3)</a:t>
            </a:r>
            <a:endParaRPr lang="en" altLang="zh-CN" sz="20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Patch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generation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&amp;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Data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augmentation 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Train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RTX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A6000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GPUs</a:t>
            </a:r>
            <a:endParaRPr lang="en" altLang="zh-CN" sz="20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C1106B0-BD28-D44D-8721-610B3C64A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04" y="1606572"/>
            <a:ext cx="6619875" cy="3219350"/>
          </a:xfrm>
          <a:prstGeom prst="rect">
            <a:avLst/>
          </a:prstGeom>
        </p:spPr>
      </p:pic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339BA2A6-F614-3F46-9420-9770BEABF1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4112725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C4C2888-30D8-0C45-B8FF-2A3ED5CBF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2150533"/>
            <a:ext cx="3381246" cy="19811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54B2215-C6DD-A24C-8C96-6433023A4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9" y="4652252"/>
            <a:ext cx="3381246" cy="1981199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3E69FDE-CA6F-4F4E-84BF-794F0925B74D}"/>
              </a:ext>
            </a:extLst>
          </p:cNvPr>
          <p:cNvSpPr txBox="1">
            <a:spLocks/>
          </p:cNvSpPr>
          <p:nvPr/>
        </p:nvSpPr>
        <p:spPr>
          <a:xfrm>
            <a:off x="1724975" y="1618236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/>
              <a:t>Test</a:t>
            </a:r>
            <a:r>
              <a:rPr kumimoji="1" lang="zh-CN" altLang="en-US" sz="2400"/>
              <a:t> </a:t>
            </a:r>
            <a:r>
              <a:rPr kumimoji="1" lang="en-US" altLang="zh-CN" sz="2400"/>
              <a:t>data</a:t>
            </a:r>
            <a:endParaRPr kumimoji="1" lang="zh-CN" altLang="en-US" sz="2400" dirty="0"/>
          </a:p>
        </p:txBody>
      </p:sp>
      <p:sp>
        <p:nvSpPr>
          <p:cNvPr id="9" name="Google Shape;97;p14">
            <a:extLst>
              <a:ext uri="{FF2B5EF4-FFF2-40B4-BE49-F238E27FC236}">
                <a16:creationId xmlns:a16="http://schemas.microsoft.com/office/drawing/2014/main" id="{AF30733D-267F-ED46-A72B-139C0C4C0F21}"/>
              </a:ext>
            </a:extLst>
          </p:cNvPr>
          <p:cNvSpPr txBox="1">
            <a:spLocks/>
          </p:cNvSpPr>
          <p:nvPr/>
        </p:nvSpPr>
        <p:spPr>
          <a:xfrm>
            <a:off x="1846040" y="4131732"/>
            <a:ext cx="1822763" cy="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2400" dirty="0"/>
              <a:t>Ground truth</a:t>
            </a:r>
            <a:r>
              <a:rPr lang="zh-CN" altLang="en-US" sz="2400" dirty="0"/>
              <a:t> </a:t>
            </a:r>
            <a:endParaRPr lang="en-US" sz="24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065059F-3F4B-214D-869F-103914699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264" y="4649712"/>
            <a:ext cx="3385580" cy="1983739"/>
          </a:xfrm>
          <a:prstGeom prst="rect">
            <a:avLst/>
          </a:prstGeom>
        </p:spPr>
      </p:pic>
      <p:sp>
        <p:nvSpPr>
          <p:cNvPr id="12" name="Google Shape;97;p14">
            <a:extLst>
              <a:ext uri="{FF2B5EF4-FFF2-40B4-BE49-F238E27FC236}">
                <a16:creationId xmlns:a16="http://schemas.microsoft.com/office/drawing/2014/main" id="{A699E2B1-DC30-6C42-B8D3-BE5798289D2D}"/>
              </a:ext>
            </a:extLst>
          </p:cNvPr>
          <p:cNvSpPr txBox="1">
            <a:spLocks/>
          </p:cNvSpPr>
          <p:nvPr/>
        </p:nvSpPr>
        <p:spPr>
          <a:xfrm>
            <a:off x="5325141" y="4131732"/>
            <a:ext cx="2251825" cy="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2400" dirty="0" err="1"/>
              <a:t>Unet</a:t>
            </a:r>
            <a:r>
              <a:rPr lang="zh-CN" altLang="en-US" sz="2400" dirty="0"/>
              <a:t> </a:t>
            </a:r>
            <a:r>
              <a:rPr lang="en-US" altLang="zh-CN" sz="2400" dirty="0"/>
              <a:t>Prediction</a:t>
            </a:r>
            <a:endParaRPr lang="en-US" sz="24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92F3BE8-9C96-A947-9452-7562E13CA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264" y="2147993"/>
            <a:ext cx="3385580" cy="1983738"/>
          </a:xfrm>
          <a:prstGeom prst="rect">
            <a:avLst/>
          </a:prstGeom>
        </p:spPr>
      </p:pic>
      <p:sp>
        <p:nvSpPr>
          <p:cNvPr id="15" name="Google Shape;97;p14">
            <a:extLst>
              <a:ext uri="{FF2B5EF4-FFF2-40B4-BE49-F238E27FC236}">
                <a16:creationId xmlns:a16="http://schemas.microsoft.com/office/drawing/2014/main" id="{0B6E5A76-33B7-B845-ABDE-72FF30E5634C}"/>
              </a:ext>
            </a:extLst>
          </p:cNvPr>
          <p:cNvSpPr txBox="1">
            <a:spLocks/>
          </p:cNvSpPr>
          <p:nvPr/>
        </p:nvSpPr>
        <p:spPr>
          <a:xfrm>
            <a:off x="4960375" y="1588781"/>
            <a:ext cx="2981355" cy="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2400" dirty="0" err="1"/>
              <a:t>TransUnet</a:t>
            </a:r>
            <a:r>
              <a:rPr lang="zh-CN" altLang="en-US" sz="2400" dirty="0"/>
              <a:t> </a:t>
            </a:r>
            <a:r>
              <a:rPr lang="en-US" altLang="zh-CN" sz="2400" dirty="0"/>
              <a:t>Prediction</a:t>
            </a:r>
            <a:endParaRPr lang="en-US" sz="2400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628CC91-464E-8745-96D9-B437EE34A958}"/>
              </a:ext>
            </a:extLst>
          </p:cNvPr>
          <p:cNvSpPr/>
          <p:nvPr/>
        </p:nvSpPr>
        <p:spPr>
          <a:xfrm>
            <a:off x="5808131" y="5300133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F6F52F1-A0F3-6A47-9D5A-52E665CD066C}"/>
              </a:ext>
            </a:extLst>
          </p:cNvPr>
          <p:cNvSpPr/>
          <p:nvPr/>
        </p:nvSpPr>
        <p:spPr>
          <a:xfrm>
            <a:off x="2116665" y="5300132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448F006-1C75-D94E-BCE8-4DE15128CA35}"/>
              </a:ext>
            </a:extLst>
          </p:cNvPr>
          <p:cNvSpPr/>
          <p:nvPr/>
        </p:nvSpPr>
        <p:spPr>
          <a:xfrm>
            <a:off x="5808131" y="2759963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D1834C46-FB88-F944-BBF3-8C39C248DC46}"/>
              </a:ext>
            </a:extLst>
          </p:cNvPr>
          <p:cNvSpPr/>
          <p:nvPr/>
        </p:nvSpPr>
        <p:spPr>
          <a:xfrm>
            <a:off x="3335864" y="5237964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19E143C5-63F8-D141-AC95-2EF0965BF76C}"/>
              </a:ext>
            </a:extLst>
          </p:cNvPr>
          <p:cNvSpPr/>
          <p:nvPr/>
        </p:nvSpPr>
        <p:spPr>
          <a:xfrm>
            <a:off x="7027331" y="5218491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6C73BECA-90ED-E04A-97BB-F235C6C095CD}"/>
              </a:ext>
            </a:extLst>
          </p:cNvPr>
          <p:cNvSpPr/>
          <p:nvPr/>
        </p:nvSpPr>
        <p:spPr>
          <a:xfrm>
            <a:off x="7027331" y="2705403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72DCDC16-114D-E24A-83BB-28192A5232C8}"/>
              </a:ext>
            </a:extLst>
          </p:cNvPr>
          <p:cNvSpPr/>
          <p:nvPr/>
        </p:nvSpPr>
        <p:spPr>
          <a:xfrm>
            <a:off x="6160867" y="5085562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6285F6C5-4350-094F-A5EE-864EBBA3A51D}"/>
              </a:ext>
            </a:extLst>
          </p:cNvPr>
          <p:cNvSpPr/>
          <p:nvPr/>
        </p:nvSpPr>
        <p:spPr>
          <a:xfrm>
            <a:off x="6160867" y="2573695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E495754A-BD50-744B-9009-54332FAD0A32}"/>
              </a:ext>
            </a:extLst>
          </p:cNvPr>
          <p:cNvSpPr/>
          <p:nvPr/>
        </p:nvSpPr>
        <p:spPr>
          <a:xfrm>
            <a:off x="2455331" y="5085561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Google Shape;97;p14">
            <a:extLst>
              <a:ext uri="{FF2B5EF4-FFF2-40B4-BE49-F238E27FC236}">
                <a16:creationId xmlns:a16="http://schemas.microsoft.com/office/drawing/2014/main" id="{233CC5F9-ABE5-2446-89A3-182A08F6D0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701990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C4C2888-30D8-0C45-B8FF-2A3ED5CBF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2150533"/>
            <a:ext cx="3381246" cy="19811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54B2215-C6DD-A24C-8C96-6433023A4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9" y="4652252"/>
            <a:ext cx="3381246" cy="1981198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3E69FDE-CA6F-4F4E-84BF-794F0925B74D}"/>
              </a:ext>
            </a:extLst>
          </p:cNvPr>
          <p:cNvSpPr txBox="1">
            <a:spLocks/>
          </p:cNvSpPr>
          <p:nvPr/>
        </p:nvSpPr>
        <p:spPr>
          <a:xfrm>
            <a:off x="1724975" y="1618236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/>
              <a:t>Test</a:t>
            </a:r>
            <a:r>
              <a:rPr kumimoji="1" lang="zh-CN" altLang="en-US" sz="2400"/>
              <a:t> </a:t>
            </a:r>
            <a:r>
              <a:rPr kumimoji="1" lang="en-US" altLang="zh-CN" sz="2400"/>
              <a:t>data</a:t>
            </a:r>
            <a:endParaRPr kumimoji="1" lang="zh-CN" altLang="en-US" sz="2400" dirty="0"/>
          </a:p>
        </p:txBody>
      </p:sp>
      <p:sp>
        <p:nvSpPr>
          <p:cNvPr id="9" name="Google Shape;97;p14">
            <a:extLst>
              <a:ext uri="{FF2B5EF4-FFF2-40B4-BE49-F238E27FC236}">
                <a16:creationId xmlns:a16="http://schemas.microsoft.com/office/drawing/2014/main" id="{AF30733D-267F-ED46-A72B-139C0C4C0F21}"/>
              </a:ext>
            </a:extLst>
          </p:cNvPr>
          <p:cNvSpPr txBox="1">
            <a:spLocks/>
          </p:cNvSpPr>
          <p:nvPr/>
        </p:nvSpPr>
        <p:spPr>
          <a:xfrm>
            <a:off x="1846040" y="4131732"/>
            <a:ext cx="1822763" cy="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2400" dirty="0"/>
              <a:t>Ground truth</a:t>
            </a:r>
            <a:r>
              <a:rPr lang="zh-CN" altLang="en-US" sz="2400" dirty="0"/>
              <a:t> </a:t>
            </a:r>
            <a:endParaRPr lang="en-US" sz="24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065059F-3F4B-214D-869F-103914699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264" y="4649712"/>
            <a:ext cx="3385580" cy="1983738"/>
          </a:xfrm>
          <a:prstGeom prst="rect">
            <a:avLst/>
          </a:prstGeom>
        </p:spPr>
      </p:pic>
      <p:sp>
        <p:nvSpPr>
          <p:cNvPr id="12" name="Google Shape;97;p14">
            <a:extLst>
              <a:ext uri="{FF2B5EF4-FFF2-40B4-BE49-F238E27FC236}">
                <a16:creationId xmlns:a16="http://schemas.microsoft.com/office/drawing/2014/main" id="{A699E2B1-DC30-6C42-B8D3-BE5798289D2D}"/>
              </a:ext>
            </a:extLst>
          </p:cNvPr>
          <p:cNvSpPr txBox="1">
            <a:spLocks/>
          </p:cNvSpPr>
          <p:nvPr/>
        </p:nvSpPr>
        <p:spPr>
          <a:xfrm>
            <a:off x="5325141" y="4131732"/>
            <a:ext cx="2251825" cy="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2400" dirty="0" err="1"/>
              <a:t>Unet</a:t>
            </a:r>
            <a:r>
              <a:rPr lang="zh-CN" altLang="en-US" sz="2400" dirty="0"/>
              <a:t> </a:t>
            </a:r>
            <a:r>
              <a:rPr lang="en-US" altLang="zh-CN" sz="2400" dirty="0"/>
              <a:t>Prediction</a:t>
            </a:r>
            <a:endParaRPr lang="en-US" sz="24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92F3BE8-9C96-A947-9452-7562E13CA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264" y="2147993"/>
            <a:ext cx="3385579" cy="1983738"/>
          </a:xfrm>
          <a:prstGeom prst="rect">
            <a:avLst/>
          </a:prstGeom>
        </p:spPr>
      </p:pic>
      <p:sp>
        <p:nvSpPr>
          <p:cNvPr id="15" name="Google Shape;97;p14">
            <a:extLst>
              <a:ext uri="{FF2B5EF4-FFF2-40B4-BE49-F238E27FC236}">
                <a16:creationId xmlns:a16="http://schemas.microsoft.com/office/drawing/2014/main" id="{0B6E5A76-33B7-B845-ABDE-72FF30E5634C}"/>
              </a:ext>
            </a:extLst>
          </p:cNvPr>
          <p:cNvSpPr txBox="1">
            <a:spLocks/>
          </p:cNvSpPr>
          <p:nvPr/>
        </p:nvSpPr>
        <p:spPr>
          <a:xfrm>
            <a:off x="4960375" y="1588781"/>
            <a:ext cx="2981355" cy="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2400" dirty="0" err="1"/>
              <a:t>TransUnet</a:t>
            </a:r>
            <a:r>
              <a:rPr lang="zh-CN" altLang="en-US" sz="2400" dirty="0"/>
              <a:t> </a:t>
            </a:r>
            <a:r>
              <a:rPr lang="en-US" altLang="zh-CN" sz="2400" dirty="0"/>
              <a:t>Prediction</a:t>
            </a:r>
            <a:endParaRPr lang="en-US" sz="2400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628CC91-464E-8745-96D9-B437EE34A958}"/>
              </a:ext>
            </a:extLst>
          </p:cNvPr>
          <p:cNvSpPr/>
          <p:nvPr/>
        </p:nvSpPr>
        <p:spPr>
          <a:xfrm>
            <a:off x="4986474" y="5527665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F6F52F1-A0F3-6A47-9D5A-52E665CD066C}"/>
              </a:ext>
            </a:extLst>
          </p:cNvPr>
          <p:cNvSpPr/>
          <p:nvPr/>
        </p:nvSpPr>
        <p:spPr>
          <a:xfrm>
            <a:off x="1271538" y="5497175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448F006-1C75-D94E-BCE8-4DE15128CA35}"/>
              </a:ext>
            </a:extLst>
          </p:cNvPr>
          <p:cNvSpPr/>
          <p:nvPr/>
        </p:nvSpPr>
        <p:spPr>
          <a:xfrm>
            <a:off x="4960375" y="3025948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D1834C46-FB88-F944-BBF3-8C39C248DC46}"/>
              </a:ext>
            </a:extLst>
          </p:cNvPr>
          <p:cNvSpPr/>
          <p:nvPr/>
        </p:nvSpPr>
        <p:spPr>
          <a:xfrm>
            <a:off x="3462405" y="6294783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19E143C5-63F8-D141-AC95-2EF0965BF76C}"/>
              </a:ext>
            </a:extLst>
          </p:cNvPr>
          <p:cNvSpPr/>
          <p:nvPr/>
        </p:nvSpPr>
        <p:spPr>
          <a:xfrm>
            <a:off x="7196663" y="6294783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6C73BECA-90ED-E04A-97BB-F235C6C095CD}"/>
              </a:ext>
            </a:extLst>
          </p:cNvPr>
          <p:cNvSpPr/>
          <p:nvPr/>
        </p:nvSpPr>
        <p:spPr>
          <a:xfrm>
            <a:off x="7196664" y="3766266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72DCDC16-114D-E24A-83BB-28192A5232C8}"/>
              </a:ext>
            </a:extLst>
          </p:cNvPr>
          <p:cNvSpPr/>
          <p:nvPr/>
        </p:nvSpPr>
        <p:spPr>
          <a:xfrm>
            <a:off x="5844743" y="4854152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6285F6C5-4350-094F-A5EE-864EBBA3A51D}"/>
              </a:ext>
            </a:extLst>
          </p:cNvPr>
          <p:cNvSpPr/>
          <p:nvPr/>
        </p:nvSpPr>
        <p:spPr>
          <a:xfrm>
            <a:off x="5822200" y="2317327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E495754A-BD50-744B-9009-54332FAD0A32}"/>
              </a:ext>
            </a:extLst>
          </p:cNvPr>
          <p:cNvSpPr/>
          <p:nvPr/>
        </p:nvSpPr>
        <p:spPr>
          <a:xfrm>
            <a:off x="2150531" y="4831566"/>
            <a:ext cx="338667" cy="338667"/>
          </a:xfrm>
          <a:prstGeom prst="ellipse">
            <a:avLst/>
          </a:pr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Google Shape;97;p14">
            <a:extLst>
              <a:ext uri="{FF2B5EF4-FFF2-40B4-BE49-F238E27FC236}">
                <a16:creationId xmlns:a16="http://schemas.microsoft.com/office/drawing/2014/main" id="{016B45ED-B15E-9E43-AB45-6CAAB31C98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606847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476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11968</TotalTime>
  <Words>787</Words>
  <Application>Microsoft Macintosh PowerPoint</Application>
  <PresentationFormat>全屏显示(4:3)</PresentationFormat>
  <Paragraphs>148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5" baseType="lpstr">
      <vt:lpstr>宋体</vt:lpstr>
      <vt:lpstr>Arial</vt:lpstr>
      <vt:lpstr>Calibri</vt:lpstr>
      <vt:lpstr>Helvetica Neue</vt:lpstr>
      <vt:lpstr>Office Theme</vt:lpstr>
      <vt:lpstr>Novel Transformer based methods for Automatic Classification and Quantification of Stromule Dynamics from Microscopy Images 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Lessons Learned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</dc:title>
  <cp:lastModifiedBy>蕙宁 梁</cp:lastModifiedBy>
  <cp:revision>69</cp:revision>
  <dcterms:modified xsi:type="dcterms:W3CDTF">2024-01-26T21:08:28Z</dcterms:modified>
</cp:coreProperties>
</file>