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15" roundtripDataSignature="AMtx7miS6Zqm3pI0hfltMXE9XFv614AjL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customschemas.google.com/relationships/presentationmetadata" Target="metadata"/><Relationship Id="rId14" Type="http://schemas.openxmlformats.org/officeDocument/2006/relationships/slide" Target="slides/slide9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7" name="Google Shape;87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8" name="Google Shape;88;p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c4dd27515d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4" name="Google Shape;94;g2c4dd27515d_0_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c4dd27515d_0_8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2c4dd27515d_0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g2c4dd27515d_0_8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2c4dd27515d_0_8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2c4dd27515d_0_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g2c4dd27515d_0_8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2c4dd27515d_0_9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2c4dd27515d_0_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g2c4dd27515d_0_9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2c4dd27515d_0_1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9" name="Google Shape;119;g2c4dd27515d_0_17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5" name="Google Shape;125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1" name="Google Shape;131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7" name="Google Shape;137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8" name="Google Shape;138;p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0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CDDD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10"/>
          <p:cNvSpPr txBox="1"/>
          <p:nvPr>
            <p:ph idx="1" type="subTitle"/>
          </p:nvPr>
        </p:nvSpPr>
        <p:spPr>
          <a:xfrm>
            <a:off x="1371600" y="3921925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9" name="Google Shape;19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CDDD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9"/>
          <p:cNvSpPr txBox="1"/>
          <p:nvPr>
            <p:ph idx="1" type="body"/>
          </p:nvPr>
        </p:nvSpPr>
        <p:spPr>
          <a:xfrm rot="5400000">
            <a:off x="2590800" y="-533399"/>
            <a:ext cx="3962400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3CDDD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3CDDD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3CDDD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3CDDD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3CDDD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6" name="Google Shape;76;p1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0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CDDD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20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3CDDD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3CDDD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3CDDD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3CDDD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3CDDD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" name="Google Shape;82;p2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2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CDDD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11"/>
          <p:cNvSpPr txBox="1"/>
          <p:nvPr>
            <p:ph idx="1" type="body"/>
          </p:nvPr>
        </p:nvSpPr>
        <p:spPr>
          <a:xfrm>
            <a:off x="457200" y="1600201"/>
            <a:ext cx="8229600" cy="396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3CDDD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3CDDD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3CDDD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3CDDD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3CDDD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" name="Google Shape;25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2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CDDD"/>
              </a:buClr>
              <a:buSzPts val="4000"/>
              <a:buFont typeface="Calibri"/>
              <a:buNone/>
              <a:defRPr b="1" sz="40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2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1" name="Google Shape;31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CDDD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3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93CDDD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93CDDD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3CDDD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3CDDD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3CDDD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13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93CDDD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93CDDD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3CDDD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3CDDD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3CDDD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8" name="Google Shape;38;p1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1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CDDD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4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93CDDD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3CDDD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3CDDD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3CDDD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3CDDD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4" name="Google Shape;44;p14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93CDDD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3CDDD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3CDDD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3CDDD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3CDDD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5" name="Google Shape;45;p14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93CDDD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3CDDD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3CDDD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3CDDD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3CDDD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6" name="Google Shape;46;p14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93CDDD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3CDDD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3CDDD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3CDDD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3CDDD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7" name="Google Shape;47;p1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CDDD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7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CDDD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7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93CDDD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93CDDD"/>
              </a:buClr>
              <a:buSzPts val="2800"/>
              <a:buChar char="–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93CDDD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3CDDD"/>
              </a:buClr>
              <a:buSzPts val="2000"/>
              <a:buChar char="–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3CDDD"/>
              </a:buClr>
              <a:buSzPts val="2000"/>
              <a:buChar char="»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2" name="Google Shape;62;p17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3CDDD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93CDDD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93CDDD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93CDDD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93CDDD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3" name="Google Shape;63;p1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1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8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CDDD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8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9" name="Google Shape;69;p18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3CDDD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93CDDD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93CDDD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93CDDD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93CDDD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70" name="Google Shape;70;p1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F1625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CDDD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93CDD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9"/>
          <p:cNvSpPr txBox="1"/>
          <p:nvPr>
            <p:ph idx="1" type="body"/>
          </p:nvPr>
        </p:nvSpPr>
        <p:spPr>
          <a:xfrm>
            <a:off x="457200" y="1600201"/>
            <a:ext cx="8229600" cy="396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93CDDD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93CDD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93CDDD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rgbClr val="93CDD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93CDDD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93CDD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3CDDD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rgbClr val="93CDD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3CDDD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rgbClr val="93CDD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5" name="Google Shape;15;p9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6510136" y="5322102"/>
            <a:ext cx="2486640" cy="1142999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"/>
          <p:cNvSpPr txBox="1"/>
          <p:nvPr/>
        </p:nvSpPr>
        <p:spPr>
          <a:xfrm>
            <a:off x="1569900" y="1202175"/>
            <a:ext cx="60042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rgbClr val="93CDDD"/>
                </a:solidFill>
                <a:latin typeface="Calibri"/>
                <a:ea typeface="Calibri"/>
                <a:cs typeface="Calibri"/>
                <a:sym typeface="Calibri"/>
              </a:rPr>
              <a:t>Development of personalized healthy food incentives to improve diet and cardiovascular risk</a:t>
            </a:r>
            <a:endParaRPr b="1" i="1" sz="2200">
              <a:solidFill>
                <a:srgbClr val="93CDD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"/>
          <p:cNvSpPr txBox="1"/>
          <p:nvPr/>
        </p:nvSpPr>
        <p:spPr>
          <a:xfrm>
            <a:off x="1371600" y="30480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92CCDC"/>
                </a:solidFill>
                <a:latin typeface="Calibri"/>
                <a:ea typeface="Calibri"/>
                <a:cs typeface="Calibri"/>
                <a:sym typeface="Calibri"/>
              </a:rPr>
              <a:t>Student: Anthony Francisco, University of Rhode Island</a:t>
            </a:r>
            <a:endParaRPr sz="3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92CCD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92CCDC"/>
                </a:solidFill>
                <a:latin typeface="Calibri"/>
                <a:ea typeface="Calibri"/>
                <a:cs typeface="Calibri"/>
                <a:sym typeface="Calibri"/>
              </a:rPr>
              <a:t>Mentor: 	Dr. Gaurav Khanna, University of Rhode Island</a:t>
            </a:r>
            <a:endParaRPr sz="3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92CCD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92CCDC"/>
                </a:solidFill>
                <a:latin typeface="Calibri"/>
                <a:ea typeface="Calibri"/>
                <a:cs typeface="Calibri"/>
                <a:sym typeface="Calibri"/>
              </a:rPr>
              <a:t>Researcher: Dr. Maya Vadiveloo, University of Rhode Island</a:t>
            </a:r>
            <a:endParaRPr sz="3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2c4dd27515d_0_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CDDD"/>
              </a:buClr>
              <a:buSzPts val="4400"/>
              <a:buFont typeface="Calibri"/>
              <a:buNone/>
            </a:pPr>
            <a:r>
              <a:rPr lang="en-US"/>
              <a:t>Smartcart</a:t>
            </a:r>
            <a:endParaRPr/>
          </a:p>
        </p:txBody>
      </p:sp>
      <p:sp>
        <p:nvSpPr>
          <p:cNvPr id="97" name="Google Shape;97;g2c4dd27515d_0_2"/>
          <p:cNvSpPr txBox="1"/>
          <p:nvPr>
            <p:ph idx="1" type="body"/>
          </p:nvPr>
        </p:nvSpPr>
        <p:spPr>
          <a:xfrm>
            <a:off x="457200" y="1600201"/>
            <a:ext cx="8229600" cy="396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82600" lvl="0" marL="457200" rtl="0" algn="l">
              <a:spcBef>
                <a:spcPts val="0"/>
              </a:spcBef>
              <a:spcAft>
                <a:spcPts val="0"/>
              </a:spcAft>
              <a:buSzPts val="4000"/>
              <a:buChar char="•"/>
            </a:pPr>
            <a:r>
              <a:rPr lang="en-US" sz="4000"/>
              <a:t>Smartcart is a personalized meal planning app designed to cater to individual dietary preferences, allergies, and nutritional goals, making healthy eating simple and enjoyable.</a:t>
            </a:r>
            <a:endParaRPr sz="4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g2c4dd27515d_0_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5675" y="1158250"/>
            <a:ext cx="5498593" cy="3369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g2c4dd27515d_0_8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51225" y="2404300"/>
            <a:ext cx="4930975" cy="3031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g2c4dd27515d_0_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04933" y="1803759"/>
            <a:ext cx="5334149" cy="3250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g2c4dd27515d_0_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03577" y="1611412"/>
            <a:ext cx="5936850" cy="3635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2c4dd27515d_0_17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93CDDD"/>
              </a:buClr>
              <a:buSzPts val="4400"/>
              <a:buFont typeface="Calibri"/>
              <a:buNone/>
            </a:pPr>
            <a:r>
              <a:rPr lang="en-US"/>
              <a:t>Smartcart</a:t>
            </a:r>
            <a:endParaRPr/>
          </a:p>
        </p:txBody>
      </p:sp>
      <p:sp>
        <p:nvSpPr>
          <p:cNvPr id="122" name="Google Shape;122;g2c4dd27515d_0_175"/>
          <p:cNvSpPr txBox="1"/>
          <p:nvPr>
            <p:ph idx="1" type="body"/>
          </p:nvPr>
        </p:nvSpPr>
        <p:spPr>
          <a:xfrm>
            <a:off x="457200" y="1600201"/>
            <a:ext cx="8229600" cy="396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CDDD"/>
              </a:buClr>
              <a:buSzPts val="4400"/>
              <a:buChar char="•"/>
            </a:pPr>
            <a:r>
              <a:rPr lang="en-US" sz="4400"/>
              <a:t>Timeframe</a:t>
            </a:r>
            <a:endParaRPr sz="3200">
              <a:solidFill>
                <a:srgbClr val="93CDD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1" marL="74295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93CDDD"/>
              </a:buClr>
              <a:buSzPts val="4000"/>
              <a:buChar char="–"/>
            </a:pPr>
            <a:r>
              <a:rPr lang="en-US" sz="4000"/>
              <a:t>Oct 2023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93CDDD"/>
              </a:buClr>
              <a:buSzPts val="4000"/>
              <a:buChar char="–"/>
            </a:pPr>
            <a:r>
              <a:rPr lang="en-US" sz="4000"/>
              <a:t>Apr 2023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CDDD"/>
              </a:buClr>
              <a:buSzPts val="4400"/>
              <a:buFont typeface="Calibri"/>
              <a:buNone/>
            </a:pPr>
            <a:r>
              <a:rPr lang="en-US"/>
              <a:t>PROJECT TITLE</a:t>
            </a:r>
            <a:endParaRPr/>
          </a:p>
        </p:txBody>
      </p:sp>
      <p:sp>
        <p:nvSpPr>
          <p:cNvPr id="128" name="Google Shape;128;p4"/>
          <p:cNvSpPr txBox="1"/>
          <p:nvPr>
            <p:ph idx="1" type="body"/>
          </p:nvPr>
        </p:nvSpPr>
        <p:spPr>
          <a:xfrm>
            <a:off x="457200" y="1600201"/>
            <a:ext cx="8229600" cy="396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CDDD"/>
              </a:buClr>
              <a:buSzPts val="4400"/>
              <a:buChar char="•"/>
            </a:pPr>
            <a:r>
              <a:rPr lang="en-US" sz="4400"/>
              <a:t>Timeframe</a:t>
            </a:r>
            <a:endParaRPr sz="3200">
              <a:solidFill>
                <a:srgbClr val="93CDD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1" marL="74295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93CDDD"/>
              </a:buClr>
              <a:buSzPts val="4000"/>
              <a:buChar char="–"/>
            </a:pPr>
            <a:r>
              <a:rPr lang="en-US" sz="4000"/>
              <a:t>Start date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93CDDD"/>
              </a:buClr>
              <a:buSzPts val="4000"/>
              <a:buChar char="–"/>
            </a:pPr>
            <a:r>
              <a:rPr lang="en-US" sz="4000"/>
              <a:t>End date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CDDD"/>
              </a:buClr>
              <a:buSzPts val="4400"/>
              <a:buFont typeface="Calibri"/>
              <a:buNone/>
            </a:pPr>
            <a:r>
              <a:rPr lang="en-US" sz="4400">
                <a:solidFill>
                  <a:srgbClr val="93CDDD"/>
                </a:solidFill>
                <a:latin typeface="Calibri"/>
                <a:ea typeface="Calibri"/>
                <a:cs typeface="Calibri"/>
                <a:sym typeface="Calibri"/>
              </a:rPr>
              <a:t>PROJECT TITLE</a:t>
            </a:r>
            <a:endParaRPr/>
          </a:p>
        </p:txBody>
      </p:sp>
      <p:sp>
        <p:nvSpPr>
          <p:cNvPr id="134" name="Google Shape;134;p5"/>
          <p:cNvSpPr txBox="1"/>
          <p:nvPr>
            <p:ph idx="1" type="body"/>
          </p:nvPr>
        </p:nvSpPr>
        <p:spPr>
          <a:xfrm>
            <a:off x="457200" y="1600201"/>
            <a:ext cx="8229600" cy="396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CDDD"/>
              </a:buClr>
              <a:buSzPts val="4400"/>
              <a:buChar char="•"/>
            </a:pPr>
            <a:r>
              <a:rPr lang="en-US" sz="4400"/>
              <a:t>What we accomplished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93CDDD"/>
              </a:buClr>
              <a:buSzPts val="4000"/>
              <a:buChar char="–"/>
            </a:pPr>
            <a:r>
              <a:rPr lang="en-US" sz="4000"/>
              <a:t>Express Server (MVC architecture) 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93CDDD"/>
              </a:buClr>
              <a:buSzPts val="4000"/>
              <a:buChar char="–"/>
            </a:pPr>
            <a:r>
              <a:rPr lang="en-US" sz="4000"/>
              <a:t>DynamoDB → MySQL/Sequelize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93CDDD"/>
              </a:buClr>
              <a:buSzPts val="4000"/>
              <a:buChar char="–"/>
            </a:pPr>
            <a:r>
              <a:rPr lang="en-US" sz="4000"/>
              <a:t>SSR Next.js App</a:t>
            </a:r>
            <a:endParaRPr sz="4000"/>
          </a:p>
          <a:p>
            <a:pPr indent="-285750" lvl="1" marL="74295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4000"/>
              <a:buChar char="–"/>
            </a:pPr>
            <a:r>
              <a:rPr lang="en-US" sz="4000"/>
              <a:t>Recommender Algorithms</a:t>
            </a:r>
            <a:endParaRPr sz="40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Lessons Learned</a:t>
            </a:r>
            <a:endParaRPr/>
          </a:p>
        </p:txBody>
      </p:sp>
      <p:sp>
        <p:nvSpPr>
          <p:cNvPr id="141" name="Google Shape;141;p6"/>
          <p:cNvSpPr txBox="1"/>
          <p:nvPr>
            <p:ph idx="1" type="body"/>
          </p:nvPr>
        </p:nvSpPr>
        <p:spPr>
          <a:xfrm>
            <a:off x="457200" y="1600201"/>
            <a:ext cx="8229600" cy="396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Char char="•"/>
            </a:pPr>
            <a:r>
              <a:rPr lang="en-US" sz="4400"/>
              <a:t>What went well? What could we have done differently?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4000"/>
              <a:buChar char="–"/>
            </a:pPr>
            <a:r>
              <a:rPr lang="en-US" sz="4000"/>
              <a:t>Finished sprints by timelines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4000"/>
              <a:buChar char="–"/>
            </a:pPr>
            <a:r>
              <a:rPr lang="en-US" sz="4000"/>
              <a:t>More engineers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4000"/>
              <a:buChar char="–"/>
            </a:pPr>
            <a:r>
              <a:rPr lang="en-US" sz="4000"/>
              <a:t>Clarification of functional requirements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Custom 2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476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