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5F3CF7D0-93E8-4F4C-9892-7EAB2A4AABDC}">
  <a:tblStyle styleId="{5F3CF7D0-93E8-4F4C-9892-7EAB2A4AABDC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7" name="Google Shape;87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b08263ddc3_0_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b08263ddc3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g2b08263ddc3_0_1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/>
              <a:t>This example is for deep-sea coral (50-2000 m) </a:t>
            </a:r>
            <a:r>
              <a:rPr i="1" lang="en-US" sz="1400"/>
              <a:t>Lophelia (</a:t>
            </a:r>
            <a:r>
              <a:rPr lang="en-US" sz="1400"/>
              <a:t>now </a:t>
            </a:r>
            <a:r>
              <a:rPr i="1" lang="en-US" sz="1400"/>
              <a:t>Desmophyllum) pertusa</a:t>
            </a:r>
            <a:r>
              <a:rPr lang="en-US" sz="1400"/>
              <a:t> that my advisor worked on previously in the Eastern Atlantic ocean</a:t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/>
              <a:t>This is the quick explanation for the project, now let me share some goals, time frame, and what I hope to learn.</a:t>
            </a:r>
            <a:endParaRPr sz="1400"/>
          </a:p>
        </p:txBody>
      </p:sp>
      <p:sp>
        <p:nvSpPr>
          <p:cNvPr id="103" name="Google Shape;103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2b08263ddc3_0_2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2b08263ddc3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g2b08263ddc3_0_2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2b08263ddc3_0_2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2b08263ddc3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g2b08263ddc3_0_2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501a4f0d8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Here is a list of some of the goals in my time frame. You can see that I plan to start running models in April and May after data collection, coding, and organization.</a:t>
            </a:r>
            <a:endParaRPr/>
          </a:p>
        </p:txBody>
      </p:sp>
      <p:sp>
        <p:nvSpPr>
          <p:cNvPr id="127" name="Google Shape;127;g501a4f0d8f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George Box once said </a:t>
            </a:r>
            <a:endParaRPr/>
          </a:p>
        </p:txBody>
      </p:sp>
      <p:sp>
        <p:nvSpPr>
          <p:cNvPr id="135" name="Google Shape;135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93CDDD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2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9" name="Google Shape;19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93CDDD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1"/>
          <p:cNvSpPr txBox="1"/>
          <p:nvPr>
            <p:ph idx="1" type="body"/>
          </p:nvPr>
        </p:nvSpPr>
        <p:spPr>
          <a:xfrm rot="5400000">
            <a:off x="2590800" y="-533399"/>
            <a:ext cx="3962400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rgbClr val="93CDDD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3CDDD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3CDDD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3CDDD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3CDDD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6" name="Google Shape;76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93CDDD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2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rgbClr val="93CDDD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3CDDD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3CDDD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3CDDD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3CDDD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" name="Google Shape;82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 txBox="1"/>
          <p:nvPr>
            <p:ph type="title"/>
          </p:nvPr>
        </p:nvSpPr>
        <p:spPr>
          <a:xfrm>
            <a:off x="457200" y="1853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93CDDD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" type="body"/>
          </p:nvPr>
        </p:nvSpPr>
        <p:spPr>
          <a:xfrm>
            <a:off x="457200" y="1600201"/>
            <a:ext cx="8229600" cy="396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rgbClr val="93CDDD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3CDDD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3CDDD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3CDDD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3CDDD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93CDDD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1" name="Google Shape;31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93CDDD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rgbClr val="93CDDD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93CDDD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3CDDD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3CDDD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3CDDD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5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rgbClr val="93CDDD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93CDDD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3CDDD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3CDDD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3CDDD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8" name="Google Shape;38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93CDDD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rgbClr val="93CDDD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3CDDD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3CDDD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3CDDD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3CDDD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4" name="Google Shape;44;p6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rgbClr val="93CDDD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3CDDD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3CDDD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3CDDD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3CDDD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5" name="Google Shape;45;p6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rgbClr val="93CDDD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3CDDD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3CDDD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3CDDD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3CDDD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6" name="Google Shape;46;p6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rgbClr val="93CDDD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3CDDD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3CDDD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3CDDD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3CDDD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7" name="Google Shape;47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93CDDD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93CDDD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rgbClr val="93CDDD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93CDDD"/>
              </a:buClr>
              <a:buSzPts val="2800"/>
              <a:buChar char="–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93CDDD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3CDDD"/>
              </a:buClr>
              <a:buSzPts val="2000"/>
              <a:buChar char="–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3CDDD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2" name="Google Shape;62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rgbClr val="93CDDD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93CDDD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93CDDD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93CDDD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93CDDD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3" name="Google Shape;63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93CDDD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rgbClr val="93CDDD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93CDD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93CDDD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93CDD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93CDDD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93CDD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3CDDD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93CDD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3CDDD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93CDD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" name="Google Shape;69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rgbClr val="93CDDD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93CDDD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93CDDD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93CDDD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93CDDD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70" name="Google Shape;70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F1625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93CDDD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93CDD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457200" y="1600201"/>
            <a:ext cx="8229600" cy="396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rgbClr val="93CDDD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93CDD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93CDDD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rgbClr val="93CDD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93CDDD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93CDD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3CDDD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rgbClr val="93CDD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3CDDD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rgbClr val="93CDD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5" name="Google Shape;15;p1"/>
          <p:cNvPicPr preferRelativeResize="0"/>
          <p:nvPr/>
        </p:nvPicPr>
        <p:blipFill>
          <a:blip r:embed="rId1">
            <a:alphaModFix/>
          </a:blip>
          <a:stretch>
            <a:fillRect/>
          </a:stretch>
        </p:blipFill>
        <p:spPr>
          <a:xfrm>
            <a:off x="6476990" y="5562600"/>
            <a:ext cx="2486637" cy="1142999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mailto:philip_yang@uri.edu" TargetMode="External"/><Relationship Id="rId4" Type="http://schemas.openxmlformats.org/officeDocument/2006/relationships/hyperlink" Target="mailto:davies@uri.edu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9DAF8"/>
        </a:solid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3"/>
          <p:cNvSpPr txBox="1"/>
          <p:nvPr>
            <p:ph type="ctrTitle"/>
          </p:nvPr>
        </p:nvSpPr>
        <p:spPr>
          <a:xfrm>
            <a:off x="438325" y="704125"/>
            <a:ext cx="8353800" cy="272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CDDD"/>
              </a:buClr>
              <a:buSzPts val="4800"/>
              <a:buFont typeface="Calibri"/>
              <a:buNone/>
            </a:pPr>
            <a:r>
              <a:rPr lang="en-US" sz="3600">
                <a:solidFill>
                  <a:srgbClr val="000000"/>
                </a:solidFill>
              </a:rPr>
              <a:t>Improving habitat suitability models to understand how Mesophotic Coral Reef distribution will respond to climate change</a:t>
            </a:r>
            <a:br>
              <a:rPr lang="en-US" sz="3600">
                <a:solidFill>
                  <a:srgbClr val="434343"/>
                </a:solidFill>
              </a:rPr>
            </a:br>
            <a:endParaRPr i="1" sz="3600">
              <a:solidFill>
                <a:srgbClr val="434343"/>
              </a:solidFill>
            </a:endParaRPr>
          </a:p>
        </p:txBody>
      </p:sp>
      <p:sp>
        <p:nvSpPr>
          <p:cNvPr id="91" name="Google Shape;91;p13"/>
          <p:cNvSpPr txBox="1"/>
          <p:nvPr>
            <p:ph idx="1" type="subTitle"/>
          </p:nvPr>
        </p:nvSpPr>
        <p:spPr>
          <a:xfrm>
            <a:off x="643050" y="3565800"/>
            <a:ext cx="82413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92CCDC"/>
              </a:buClr>
              <a:buSzPts val="2000"/>
              <a:buNone/>
            </a:pPr>
            <a:r>
              <a:rPr lang="en-US" sz="2000">
                <a:solidFill>
                  <a:schemeClr val="dk1"/>
                </a:solidFill>
              </a:rPr>
              <a:t>Philip F. Yang</a:t>
            </a:r>
            <a:r>
              <a:rPr lang="en-US" sz="2000">
                <a:solidFill>
                  <a:schemeClr val="dk1"/>
                </a:solidFill>
              </a:rPr>
              <a:t>, University of Rhode Island Graduate School of Oceanography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rgbClr val="92CCDC"/>
              </a:buClr>
              <a:buSzPts val="2000"/>
              <a:buNone/>
            </a:pPr>
            <a:r>
              <a:rPr lang="en-US" sz="2000">
                <a:solidFill>
                  <a:schemeClr val="dk1"/>
                </a:solidFill>
              </a:rPr>
              <a:t>PhD student, </a:t>
            </a:r>
            <a:r>
              <a:rPr lang="en-US" sz="2000" u="sng">
                <a:solidFill>
                  <a:schemeClr val="hlink"/>
                </a:solidFill>
                <a:hlinkClick r:id="rId3"/>
              </a:rPr>
              <a:t>philip_yang@uri.edu</a:t>
            </a:r>
            <a:r>
              <a:rPr lang="en-US" sz="2000">
                <a:solidFill>
                  <a:schemeClr val="dk1"/>
                </a:solidFill>
              </a:rPr>
              <a:t> 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rgbClr val="92CCDC"/>
              </a:buClr>
              <a:buSzPts val="2000"/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rgbClr val="92CCDC"/>
              </a:buClr>
              <a:buSzPts val="2000"/>
              <a:buNone/>
            </a:pPr>
            <a:r>
              <a:rPr lang="en-US" sz="2000">
                <a:solidFill>
                  <a:schemeClr val="dk1"/>
                </a:solidFill>
              </a:rPr>
              <a:t>Mentor: 	Dr. Andrew Davies, URI GSO and Biological Sciences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rgbClr val="92CCDC"/>
              </a:buClr>
              <a:buSzPts val="2000"/>
              <a:buNone/>
            </a:pPr>
            <a:r>
              <a:rPr lang="en-US" sz="2000" u="sng">
                <a:solidFill>
                  <a:schemeClr val="hlink"/>
                </a:solidFill>
                <a:hlinkClick r:id="rId4"/>
              </a:rPr>
              <a:t>davies@uri.edu</a:t>
            </a:r>
            <a:endParaRPr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320"/>
              </a:spcBef>
              <a:spcAft>
                <a:spcPts val="0"/>
              </a:spcAft>
              <a:buClr>
                <a:srgbClr val="92CCDC"/>
              </a:buClr>
              <a:buSzPts val="1600"/>
              <a:buNone/>
            </a:pPr>
            <a:r>
              <a:rPr lang="en-US" sz="2000">
                <a:solidFill>
                  <a:schemeClr val="dk1"/>
                </a:solidFill>
              </a:rPr>
              <a:t>1/19/2024</a:t>
            </a:r>
            <a:endParaRPr sz="36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9DAF8"/>
        </a:solid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/>
          <p:nvPr>
            <p:ph idx="1" type="body"/>
          </p:nvPr>
        </p:nvSpPr>
        <p:spPr>
          <a:xfrm>
            <a:off x="6415375" y="1643950"/>
            <a:ext cx="2648700" cy="3962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sz="1800">
                <a:solidFill>
                  <a:schemeClr val="dk1"/>
                </a:solidFill>
              </a:rPr>
              <a:t>Worth millions of US dollars in ecosystem services (e.g., fisheries) per year</a:t>
            </a:r>
            <a:endParaRPr sz="18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sz="1800">
                <a:solidFill>
                  <a:schemeClr val="dk1"/>
                </a:solidFill>
              </a:rPr>
              <a:t>Depth: 30-150 m or 100 to 500 ft</a:t>
            </a:r>
            <a:endParaRPr sz="18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sz="1800">
                <a:solidFill>
                  <a:schemeClr val="dk1"/>
                </a:solidFill>
              </a:rPr>
              <a:t>Why do we care?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</a:rPr>
              <a:t>Serve as complex structures that create habitat for many different organisms and healthy </a:t>
            </a:r>
            <a:endParaRPr sz="1800">
              <a:solidFill>
                <a:schemeClr val="dk1"/>
              </a:solidFill>
            </a:endParaRPr>
          </a:p>
        </p:txBody>
      </p:sp>
      <p:pic>
        <p:nvPicPr>
          <p:cNvPr id="98" name="Google Shape;98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7275" y="1564525"/>
            <a:ext cx="6195123" cy="3962399"/>
          </a:xfrm>
          <a:prstGeom prst="rect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99" name="Google Shape;99;p14"/>
          <p:cNvSpPr txBox="1"/>
          <p:nvPr>
            <p:ph idx="1" type="body"/>
          </p:nvPr>
        </p:nvSpPr>
        <p:spPr>
          <a:xfrm>
            <a:off x="1948950" y="102150"/>
            <a:ext cx="5246100" cy="14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</a:rPr>
              <a:t>L</a:t>
            </a:r>
            <a:r>
              <a:rPr lang="en-US" sz="3000">
                <a:solidFill>
                  <a:schemeClr val="dk1"/>
                </a:solidFill>
              </a:rPr>
              <a:t>ight-dependent mesophotic coral reef in the Gulf of Mexico</a:t>
            </a:r>
            <a:endParaRPr sz="3000">
              <a:solidFill>
                <a:schemeClr val="dk1"/>
              </a:solidFill>
            </a:endParaRPr>
          </a:p>
        </p:txBody>
      </p:sp>
      <p:sp>
        <p:nvSpPr>
          <p:cNvPr id="100" name="Google Shape;100;p14"/>
          <p:cNvSpPr txBox="1"/>
          <p:nvPr>
            <p:ph idx="1" type="body"/>
          </p:nvPr>
        </p:nvSpPr>
        <p:spPr>
          <a:xfrm>
            <a:off x="249450" y="5744150"/>
            <a:ext cx="6274200" cy="14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</a:rPr>
              <a:t>Diverse mesophotic coral reef in NOAA Flower Garden Banks National Marine Sanctuary, Gulf of Mexico</a:t>
            </a:r>
            <a:endParaRPr sz="20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9DAF8"/>
        </a:solid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5"/>
          <p:cNvSpPr txBox="1"/>
          <p:nvPr>
            <p:ph idx="1" type="body"/>
          </p:nvPr>
        </p:nvSpPr>
        <p:spPr>
          <a:xfrm>
            <a:off x="213125" y="1244050"/>
            <a:ext cx="3796800" cy="529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-US" sz="2000">
                <a:solidFill>
                  <a:schemeClr val="dk1"/>
                </a:solidFill>
              </a:rPr>
              <a:t>Studying species distributions in understudied parts of the </a:t>
            </a:r>
            <a:r>
              <a:rPr lang="en-US" sz="2000">
                <a:solidFill>
                  <a:schemeClr val="dk1"/>
                </a:solidFill>
              </a:rPr>
              <a:t>world</a:t>
            </a:r>
            <a:r>
              <a:rPr lang="en-US" sz="2000">
                <a:solidFill>
                  <a:schemeClr val="dk1"/>
                </a:solidFill>
              </a:rPr>
              <a:t> is challenging!</a:t>
            </a:r>
            <a:endParaRPr sz="20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-US" sz="2000">
                <a:solidFill>
                  <a:schemeClr val="dk1"/>
                </a:solidFill>
              </a:rPr>
              <a:t>Suitability models are based on niche theory and make </a:t>
            </a:r>
            <a:r>
              <a:rPr lang="en-US" sz="2000">
                <a:solidFill>
                  <a:schemeClr val="dk1"/>
                </a:solidFill>
              </a:rPr>
              <a:t>sense</a:t>
            </a:r>
            <a:r>
              <a:rPr lang="en-US" sz="2000">
                <a:solidFill>
                  <a:schemeClr val="dk1"/>
                </a:solidFill>
              </a:rPr>
              <a:t> of the world in grids!</a:t>
            </a:r>
            <a:endParaRPr sz="20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-US" sz="2000">
                <a:solidFill>
                  <a:schemeClr val="dk1"/>
                </a:solidFill>
              </a:rPr>
              <a:t>Predict the occurrences of coral in places we haven’t studied yet (money, time and effort)</a:t>
            </a:r>
            <a:endParaRPr sz="20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-US" sz="2000">
                <a:solidFill>
                  <a:schemeClr val="dk1"/>
                </a:solidFill>
              </a:rPr>
              <a:t>Modeling efforts are limited by environmental data and known occurrences - better over time</a:t>
            </a:r>
            <a:endParaRPr sz="2000">
              <a:solidFill>
                <a:schemeClr val="dk1"/>
              </a:solidFill>
            </a:endParaRPr>
          </a:p>
        </p:txBody>
      </p:sp>
      <p:sp>
        <p:nvSpPr>
          <p:cNvPr id="106" name="Google Shape;106;p15"/>
          <p:cNvSpPr txBox="1"/>
          <p:nvPr>
            <p:ph idx="1" type="body"/>
          </p:nvPr>
        </p:nvSpPr>
        <p:spPr>
          <a:xfrm>
            <a:off x="7391100" y="1209600"/>
            <a:ext cx="1686300" cy="33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</a:rPr>
              <a:t>The difference between a model for </a:t>
            </a:r>
            <a:r>
              <a:rPr i="1" lang="en-US" sz="1400">
                <a:solidFill>
                  <a:schemeClr val="dk1"/>
                </a:solidFill>
              </a:rPr>
              <a:t>Desmophyllum pertusa </a:t>
            </a:r>
            <a:r>
              <a:rPr lang="en-US" sz="1400">
                <a:solidFill>
                  <a:schemeClr val="dk1"/>
                </a:solidFill>
              </a:rPr>
              <a:t>over time.</a:t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</a:rPr>
              <a:t>(A) </a:t>
            </a:r>
            <a:r>
              <a:rPr lang="en-US" sz="1400">
                <a:solidFill>
                  <a:schemeClr val="dk1"/>
                </a:solidFill>
              </a:rPr>
              <a:t>Davies et al. 2008</a:t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>
                <a:solidFill>
                  <a:schemeClr val="dk1"/>
                </a:solidFill>
              </a:rPr>
              <a:t>(B) </a:t>
            </a:r>
            <a:r>
              <a:rPr lang="en-US" sz="1400">
                <a:solidFill>
                  <a:schemeClr val="dk1"/>
                </a:solidFill>
              </a:rPr>
              <a:t>Davies and Guinotte 2011</a:t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</a:rPr>
              <a:t>(C) </a:t>
            </a:r>
            <a:r>
              <a:rPr lang="en-US" sz="1400">
                <a:solidFill>
                  <a:schemeClr val="dk1"/>
                </a:solidFill>
              </a:rPr>
              <a:t>Tong et al. 2023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107" name="Google Shape;107;p15"/>
          <p:cNvSpPr txBox="1"/>
          <p:nvPr>
            <p:ph type="title"/>
          </p:nvPr>
        </p:nvSpPr>
        <p:spPr>
          <a:xfrm>
            <a:off x="457200" y="2"/>
            <a:ext cx="8229600" cy="12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93CDDD"/>
              </a:buClr>
              <a:buSzPts val="4800"/>
              <a:buFont typeface="Calibri"/>
              <a:buNone/>
            </a:pPr>
            <a:r>
              <a:rPr lang="en-US" sz="2300">
                <a:solidFill>
                  <a:schemeClr val="dk1"/>
                </a:solidFill>
              </a:rPr>
              <a:t>Improving habitat suitability models to understand how Mesophotic Coral Reef distribution will respond to climate change</a:t>
            </a:r>
            <a:endParaRPr sz="3100">
              <a:solidFill>
                <a:schemeClr val="dk1"/>
              </a:solidFill>
            </a:endParaRPr>
          </a:p>
        </p:txBody>
      </p:sp>
      <p:pic>
        <p:nvPicPr>
          <p:cNvPr id="108" name="Google Shape;10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59750" y="1091274"/>
            <a:ext cx="2893399" cy="4549075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6"/>
          <p:cNvSpPr txBox="1"/>
          <p:nvPr>
            <p:ph type="title"/>
          </p:nvPr>
        </p:nvSpPr>
        <p:spPr>
          <a:xfrm>
            <a:off x="457200" y="185338"/>
            <a:ext cx="8229600" cy="1143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16"/>
          <p:cNvSpPr txBox="1"/>
          <p:nvPr>
            <p:ph idx="1" type="body"/>
          </p:nvPr>
        </p:nvSpPr>
        <p:spPr>
          <a:xfrm>
            <a:off x="457200" y="1600201"/>
            <a:ext cx="8229600" cy="3962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6" name="Google Shape;11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81744"/>
            <a:ext cx="9144003" cy="60945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7"/>
          <p:cNvSpPr txBox="1"/>
          <p:nvPr>
            <p:ph type="title"/>
          </p:nvPr>
        </p:nvSpPr>
        <p:spPr>
          <a:xfrm>
            <a:off x="457200" y="185338"/>
            <a:ext cx="8229600" cy="1143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17"/>
          <p:cNvSpPr txBox="1"/>
          <p:nvPr>
            <p:ph idx="1" type="body"/>
          </p:nvPr>
        </p:nvSpPr>
        <p:spPr>
          <a:xfrm>
            <a:off x="457200" y="1600201"/>
            <a:ext cx="8229600" cy="3962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4" name="Google Shape;12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560" y="0"/>
            <a:ext cx="9014881" cy="6858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9DAF8"/>
        </a:solidFill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8"/>
          <p:cNvSpPr txBox="1"/>
          <p:nvPr>
            <p:ph idx="1" type="body"/>
          </p:nvPr>
        </p:nvSpPr>
        <p:spPr>
          <a:xfrm>
            <a:off x="457200" y="1350301"/>
            <a:ext cx="8229600" cy="396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</a:rPr>
              <a:t>Time frame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74295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</a:rPr>
              <a:t>Start: 1 Jan 2024</a:t>
            </a:r>
            <a:endParaRPr sz="2400">
              <a:solidFill>
                <a:schemeClr val="dk1"/>
              </a:solidFill>
            </a:endParaRPr>
          </a:p>
          <a:p>
            <a:pPr indent="0" lvl="0" marL="74295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</a:rPr>
              <a:t>End: </a:t>
            </a:r>
            <a:r>
              <a:rPr lang="en-US" sz="2400">
                <a:solidFill>
                  <a:schemeClr val="dk1"/>
                </a:solidFill>
              </a:rPr>
              <a:t>30 June 2024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</p:txBody>
      </p:sp>
      <p:sp>
        <p:nvSpPr>
          <p:cNvPr id="130" name="Google Shape;130;p18"/>
          <p:cNvSpPr txBox="1"/>
          <p:nvPr>
            <p:ph type="title"/>
          </p:nvPr>
        </p:nvSpPr>
        <p:spPr>
          <a:xfrm>
            <a:off x="457200" y="0"/>
            <a:ext cx="8229600" cy="122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93CDDD"/>
              </a:buClr>
              <a:buSzPts val="4800"/>
              <a:buFont typeface="Calibri"/>
              <a:buNone/>
            </a:pPr>
            <a:r>
              <a:rPr lang="en-US" sz="2300">
                <a:solidFill>
                  <a:schemeClr val="dk1"/>
                </a:solidFill>
              </a:rPr>
              <a:t>Improving habitat suitability models to understand how Mesophotic Coral Reef distribution will respond to climate change</a:t>
            </a:r>
            <a:endParaRPr sz="3100">
              <a:solidFill>
                <a:schemeClr val="dk1"/>
              </a:solidFill>
            </a:endParaRPr>
          </a:p>
        </p:txBody>
      </p:sp>
      <p:graphicFrame>
        <p:nvGraphicFramePr>
          <p:cNvPr id="131" name="Google Shape;131;p18"/>
          <p:cNvGraphicFramePr/>
          <p:nvPr/>
        </p:nvGraphicFramePr>
        <p:xfrm>
          <a:off x="0" y="31403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{5F3CF7D0-93E8-4F4C-9892-7EAB2A4AABDC}</a:tableStyleId>
              </a:tblPr>
              <a:tblGrid>
                <a:gridCol w="970675"/>
                <a:gridCol w="2027750"/>
                <a:gridCol w="1439950"/>
                <a:gridCol w="1065025"/>
                <a:gridCol w="1243150"/>
                <a:gridCol w="1035950"/>
                <a:gridCol w="1361500"/>
              </a:tblGrid>
              <a:tr h="4219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Month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Jan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R cap="flat" cmpd="sng" w="4325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B cap="flat" cmpd="sng" w="8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Feb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4325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4325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B cap="flat" cmpd="sng" w="8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Mar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4325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4325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B cap="flat" cmpd="sng" w="8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Apr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4325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B cap="flat" cmpd="sng" w="8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May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R cap="flat" cmpd="sng" w="4325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B cap="flat" cmpd="sng" w="8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Jun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4325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B cap="flat" cmpd="sng" w="8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200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Goals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- </a:t>
                      </a:r>
                      <a:r>
                        <a:rPr lang="en-US"/>
                        <a:t>Launch Presentation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- Start collecting and organizing data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- File structure 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- Choose the types of models appropriate for the data type</a:t>
                      </a:r>
                      <a:endParaRPr/>
                    </a:p>
                  </a:txBody>
                  <a:tcPr marT="45725" marB="45725" marR="91450" marL="91450">
                    <a:lnR cap="flat" cmpd="sng" w="4325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8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- Build environmental layers; particularly high resolution multibeam for bathymetry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- Cont. with data collection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45725" marB="45725" marR="91450" marL="91450">
                    <a:lnL cap="flat" cmpd="sng" w="4325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4325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8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- Combine all inputs and start coding model into UNITY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- Organize how outputs sort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- First model run</a:t>
                      </a:r>
                      <a:endParaRPr/>
                    </a:p>
                  </a:txBody>
                  <a:tcPr marT="45725" marB="45725" marR="91450" marL="91450">
                    <a:lnL cap="flat" cmpd="sng" w="4325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4325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8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- Start to run multiple types of models to compare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- Start analyses</a:t>
                      </a:r>
                      <a:endParaRPr/>
                    </a:p>
                  </a:txBody>
                  <a:tcPr marT="45725" marB="45725" marR="91450" marL="91450">
                    <a:lnL cap="flat" cmpd="sng" w="4325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4325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8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- Cont. analyses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- More model runs if needed</a:t>
                      </a:r>
                      <a:endParaRPr/>
                    </a:p>
                  </a:txBody>
                  <a:tcPr marT="45725" marB="45725" marR="91450" marL="91450">
                    <a:lnL cap="flat" cmpd="sng" w="4325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4325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8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- Wrap presentation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- Start writing up results and pursue higher analyses</a:t>
                      </a:r>
                      <a:endParaRPr/>
                    </a:p>
                  </a:txBody>
                  <a:tcPr marT="45725" marB="45725" marR="91450" marL="91450">
                    <a:lnL cap="flat" cmpd="sng" w="4325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T cap="flat" cmpd="sng" w="8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</a:tbl>
          </a:graphicData>
        </a:graphic>
      </p:graphicFrame>
      <p:pic>
        <p:nvPicPr>
          <p:cNvPr id="132" name="Google Shape;13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46550" y="1124475"/>
            <a:ext cx="1977653" cy="1690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9DAF8"/>
        </a:solidFill>
      </p:bgPr>
    </p:bg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9"/>
          <p:cNvSpPr txBox="1"/>
          <p:nvPr>
            <p:ph idx="1" type="body"/>
          </p:nvPr>
        </p:nvSpPr>
        <p:spPr>
          <a:xfrm>
            <a:off x="67525" y="1693150"/>
            <a:ext cx="8229600" cy="431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</a:rPr>
              <a:t>What I hope to learn</a:t>
            </a:r>
            <a:endParaRPr sz="2400">
              <a:solidFill>
                <a:schemeClr val="dk1"/>
              </a:solidFill>
            </a:endParaRPr>
          </a:p>
          <a:p>
            <a:pPr indent="-184150" lvl="1" marL="74295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</a:pPr>
            <a:r>
              <a:rPr lang="en-US" sz="2400">
                <a:solidFill>
                  <a:schemeClr val="dk1"/>
                </a:solidFill>
              </a:rPr>
              <a:t>Will high resolution multibeam bathymetry increase model real-world accuracy of local scales? By how much?</a:t>
            </a:r>
            <a:endParaRPr sz="2400">
              <a:solidFill>
                <a:schemeClr val="dk1"/>
              </a:solidFill>
            </a:endParaRPr>
          </a:p>
          <a:p>
            <a:pPr indent="-184150" lvl="1" marL="74295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</a:pPr>
            <a:r>
              <a:rPr lang="en-US" sz="2400">
                <a:solidFill>
                  <a:schemeClr val="dk1"/>
                </a:solidFill>
              </a:rPr>
              <a:t>How will changing environmental variables concurrently change distribution predictions at local scales?</a:t>
            </a:r>
            <a:endParaRPr sz="2400">
              <a:solidFill>
                <a:schemeClr val="dk1"/>
              </a:solidFill>
            </a:endParaRPr>
          </a:p>
          <a:p>
            <a:pPr indent="-184150" lvl="1" marL="74295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</a:pPr>
            <a:r>
              <a:rPr lang="en-US" sz="2400">
                <a:solidFill>
                  <a:schemeClr val="dk1"/>
                </a:solidFill>
              </a:rPr>
              <a:t>Can we use this analysis to find more mesophotic coral reefs in the Gulf of Mexico and beyond?</a:t>
            </a:r>
            <a:endParaRPr sz="2400">
              <a:solidFill>
                <a:schemeClr val="dk1"/>
              </a:solidFill>
            </a:endParaRPr>
          </a:p>
          <a:p>
            <a:pPr indent="-184150" lvl="1" marL="74295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</a:pPr>
            <a:r>
              <a:rPr lang="en-US" sz="2400">
                <a:solidFill>
                  <a:schemeClr val="dk1"/>
                </a:solidFill>
              </a:rPr>
              <a:t>Will this type of local distribution prediction help local environmental managers in the face of climate change?</a:t>
            </a:r>
            <a:endParaRPr sz="2400">
              <a:solidFill>
                <a:schemeClr val="dk1"/>
              </a:solidFill>
            </a:endParaRPr>
          </a:p>
        </p:txBody>
      </p:sp>
      <p:sp>
        <p:nvSpPr>
          <p:cNvPr id="138" name="Google Shape;138;p19"/>
          <p:cNvSpPr txBox="1"/>
          <p:nvPr>
            <p:ph type="title"/>
          </p:nvPr>
        </p:nvSpPr>
        <p:spPr>
          <a:xfrm>
            <a:off x="457200" y="0"/>
            <a:ext cx="8229600" cy="122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93CDDD"/>
              </a:buClr>
              <a:buSzPts val="4800"/>
              <a:buFont typeface="Calibri"/>
              <a:buNone/>
            </a:pPr>
            <a:r>
              <a:rPr lang="en-US" sz="2300">
                <a:solidFill>
                  <a:schemeClr val="dk1"/>
                </a:solidFill>
              </a:rPr>
              <a:t>Improving habitat suitability models to understand how Mesophotic Coral Reef distribution will respond to climate change</a:t>
            </a:r>
            <a:endParaRPr sz="3100">
              <a:solidFill>
                <a:schemeClr val="dk1"/>
              </a:solidFill>
            </a:endParaRPr>
          </a:p>
        </p:txBody>
      </p:sp>
      <p:pic>
        <p:nvPicPr>
          <p:cNvPr id="139" name="Google Shape;13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60525" y="1110050"/>
            <a:ext cx="1739150" cy="130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9DAF8"/>
        </a:solidFill>
      </p:bgPr>
    </p:bg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0"/>
          <p:cNvSpPr txBox="1"/>
          <p:nvPr>
            <p:ph idx="1" type="body"/>
          </p:nvPr>
        </p:nvSpPr>
        <p:spPr>
          <a:xfrm>
            <a:off x="457200" y="1609001"/>
            <a:ext cx="8229600" cy="396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Goals for Next Month</a:t>
            </a:r>
            <a:endParaRPr sz="2600">
              <a:solidFill>
                <a:schemeClr val="dk1"/>
              </a:solidFill>
            </a:endParaRPr>
          </a:p>
          <a:p>
            <a:pPr indent="-196850" lvl="1" marL="74295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600"/>
              <a:buChar char="–"/>
            </a:pPr>
            <a:r>
              <a:rPr lang="en-US" sz="2600">
                <a:solidFill>
                  <a:schemeClr val="dk1"/>
                </a:solidFill>
              </a:rPr>
              <a:t>Collect b</a:t>
            </a:r>
            <a:r>
              <a:rPr lang="en-US" sz="2600">
                <a:solidFill>
                  <a:schemeClr val="dk1"/>
                </a:solidFill>
              </a:rPr>
              <a:t>est-available (presence-absence?) data </a:t>
            </a:r>
            <a:endParaRPr sz="2600">
              <a:solidFill>
                <a:schemeClr val="dk1"/>
              </a:solidFill>
            </a:endParaRPr>
          </a:p>
          <a:p>
            <a:pPr indent="-196850" lvl="1" marL="74295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600"/>
              <a:buChar char="–"/>
            </a:pPr>
            <a:r>
              <a:rPr lang="en-US" sz="2600">
                <a:solidFill>
                  <a:schemeClr val="dk1"/>
                </a:solidFill>
              </a:rPr>
              <a:t>Start building and validating environmental layers</a:t>
            </a:r>
            <a:endParaRPr sz="2600">
              <a:solidFill>
                <a:schemeClr val="dk1"/>
              </a:solidFill>
            </a:endParaRPr>
          </a:p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rgbClr val="93CDDD"/>
              </a:buClr>
              <a:buSzPts val="32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45" name="Google Shape;145;p20"/>
          <p:cNvSpPr txBox="1"/>
          <p:nvPr>
            <p:ph type="title"/>
          </p:nvPr>
        </p:nvSpPr>
        <p:spPr>
          <a:xfrm>
            <a:off x="457200" y="0"/>
            <a:ext cx="8229600" cy="122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93CDDD"/>
              </a:buClr>
              <a:buSzPts val="4800"/>
              <a:buFont typeface="Calibri"/>
              <a:buNone/>
            </a:pPr>
            <a:r>
              <a:rPr lang="en-US" sz="2300">
                <a:solidFill>
                  <a:schemeClr val="dk1"/>
                </a:solidFill>
              </a:rPr>
              <a:t>Improving habitat suitability models to understand how Mesophotic Coral Reef distribution will respond to climate change</a:t>
            </a:r>
            <a:endParaRPr sz="31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Custom 2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476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